
<file path=[Content_Types].xml><?xml version="1.0" encoding="utf-8"?>
<Types xmlns="http://schemas.openxmlformats.org/package/2006/content-types">
  <Default Extension="png" ContentType="image/png"/>
  <Default Extension="wmf" ContentType="image/x-wmf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407" r:id="rId1"/>
  </p:sldMasterIdLst>
  <p:sldIdLst>
    <p:sldId id="280" r:id="rId2"/>
    <p:sldId id="257" r:id="rId3"/>
    <p:sldId id="286" r:id="rId4"/>
    <p:sldId id="306" r:id="rId5"/>
    <p:sldId id="288" r:id="rId6"/>
    <p:sldId id="289" r:id="rId7"/>
    <p:sldId id="290" r:id="rId8"/>
    <p:sldId id="303" r:id="rId9"/>
    <p:sldId id="304" r:id="rId10"/>
    <p:sldId id="291" r:id="rId11"/>
    <p:sldId id="293" r:id="rId12"/>
    <p:sldId id="294" r:id="rId13"/>
    <p:sldId id="295" r:id="rId14"/>
    <p:sldId id="310" r:id="rId15"/>
    <p:sldId id="298" r:id="rId16"/>
    <p:sldId id="307" r:id="rId17"/>
    <p:sldId id="308" r:id="rId18"/>
    <p:sldId id="309" r:id="rId19"/>
    <p:sldId id="268" r:id="rId20"/>
    <p:sldId id="281" r:id="rId21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68" autoAdjust="0"/>
    <p:restoredTop sz="94434" autoAdjust="0"/>
  </p:normalViewPr>
  <p:slideViewPr>
    <p:cSldViewPr>
      <p:cViewPr varScale="1">
        <p:scale>
          <a:sx n="53" d="100"/>
          <a:sy n="53" d="100"/>
        </p:scale>
        <p:origin x="84" y="3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B2647F-9FE0-4318-8056-2B1969D9977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15056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B0D9E7-91C0-4BF3-AD99-0904B47BD69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5102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A20834-5684-4DF4-AF24-F81310F6BDE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62902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A068E7-0732-4270-A273-5CAE2FBD774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35859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E52C8B-BA1A-42BB-92C1-044274F84FC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14372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40FC98-BF2A-4B24-BDA7-1D2957ADBD8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3717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6C0FAB-4A23-4D8E-BDE6-782CAAB436D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25815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92615B-F405-4245-80D4-FEE77D4E440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20896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4F9AC5-E6D2-43A2-A570-D0C2FFB0624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22555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D2B44A-A250-446A-ADA2-A9F27F9BF9A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19353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32279B-216C-4CE3-9CA2-ADE2616F686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00187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D09B8095-E4C2-48A8-8321-17D2096154A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08" r:id="rId1"/>
    <p:sldLayoutId id="2147484409" r:id="rId2"/>
    <p:sldLayoutId id="2147484410" r:id="rId3"/>
    <p:sldLayoutId id="2147484411" r:id="rId4"/>
    <p:sldLayoutId id="2147484412" r:id="rId5"/>
    <p:sldLayoutId id="2147484413" r:id="rId6"/>
    <p:sldLayoutId id="2147484414" r:id="rId7"/>
    <p:sldLayoutId id="2147484415" r:id="rId8"/>
    <p:sldLayoutId id="2147484416" r:id="rId9"/>
    <p:sldLayoutId id="2147484417" r:id="rId10"/>
    <p:sldLayoutId id="2147484418" r:id="rId11"/>
  </p:sldLayoutIdLst>
  <p:txStyles>
    <p:titleStyle>
      <a:lvl1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2pPr>
      <a:lvl3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3pPr>
      <a:lvl4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4pPr>
      <a:lvl5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5pPr>
      <a:lvl6pPr marL="4572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6pPr>
      <a:lvl7pPr marL="9144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7pPr>
      <a:lvl8pPr marL="13716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8pPr>
      <a:lvl9pPr marL="1828800" algn="l" defTabSz="685800" rtl="0" fontAlgn="base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171450" indent="-171450" algn="l" defTabSz="685800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Relationship Id="rId9" Type="http://schemas.openxmlformats.org/officeDocument/2006/relationships/image" Target="../media/image33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04800" y="2635250"/>
            <a:ext cx="8610600" cy="1555750"/>
          </a:xfrm>
        </p:spPr>
        <p:txBody>
          <a:bodyPr/>
          <a:lstStyle/>
          <a:p>
            <a:pPr eaLnBrk="1" hangingPunct="1"/>
            <a:r>
              <a:rPr lang="en-US" altLang="en-US" b="1" smtClean="0">
                <a:latin typeface="Tahoma" panose="020B0604030504040204" pitchFamily="34" charset="0"/>
                <a:cs typeface="Tahoma" panose="020B0604030504040204" pitchFamily="34" charset="0"/>
              </a:rPr>
              <a:t>TIÊU CHUẨN ỔN ĐỊNH </a:t>
            </a:r>
            <a:br>
              <a:rPr lang="en-US" altLang="en-US" b="1" smtClean="0">
                <a:latin typeface="Tahoma" panose="020B0604030504040204" pitchFamily="34" charset="0"/>
                <a:cs typeface="Tahoma" panose="020B0604030504040204" pitchFamily="34" charset="0"/>
              </a:rPr>
            </a:br>
            <a:r>
              <a:rPr lang="en-US" altLang="en-US" b="1" smtClean="0">
                <a:latin typeface="Tahoma" panose="020B0604030504040204" pitchFamily="34" charset="0"/>
                <a:cs typeface="Tahoma" panose="020B0604030504040204" pitchFamily="34" charset="0"/>
              </a:rPr>
              <a:t>ĐẠI SỐ ROUTH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-1219200" y="3962400"/>
            <a:ext cx="8610600" cy="1555750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anchor="b">
            <a:normAutofit fontScale="97500"/>
          </a:bodyPr>
          <a:lstStyle>
            <a:lvl1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5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j-lt"/>
                <a:ea typeface="Trebuchet MS" panose="020B0603020202020204" pitchFamily="34" charset="0"/>
                <a:cs typeface="Trebuchet MS"/>
              </a:defRPr>
            </a:lvl1pPr>
            <a:lvl2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Calisto MT" panose="02040603050505030304" pitchFamily="18" charset="0"/>
                <a:ea typeface="Trebuchet MS" panose="020B0603020202020204" pitchFamily="34" charset="0"/>
                <a:cs typeface="Trebuchet MS" panose="020B0603020202020204" pitchFamily="34" charset="0"/>
              </a:defRPr>
            </a:lvl2pPr>
            <a:lvl3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Calisto MT" panose="02040603050505030304" pitchFamily="18" charset="0"/>
                <a:ea typeface="Trebuchet MS" panose="020B0603020202020204" pitchFamily="34" charset="0"/>
                <a:cs typeface="Trebuchet MS" panose="020B0603020202020204" pitchFamily="34" charset="0"/>
              </a:defRPr>
            </a:lvl3pPr>
            <a:lvl4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Calisto MT" panose="02040603050505030304" pitchFamily="18" charset="0"/>
                <a:ea typeface="Trebuchet MS" panose="020B0603020202020204" pitchFamily="34" charset="0"/>
                <a:cs typeface="Trebuchet MS" panose="020B0603020202020204" pitchFamily="34" charset="0"/>
              </a:defRPr>
            </a:lvl4pPr>
            <a:lvl5pPr algn="ctr" defTabSz="457200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Calisto MT" panose="02040603050505030304" pitchFamily="18" charset="0"/>
                <a:ea typeface="Trebuchet MS" panose="020B0603020202020204" pitchFamily="34" charset="0"/>
                <a:cs typeface="Trebuchet MS" panose="020B0603020202020204" pitchFamily="34" charset="0"/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endParaRPr lang="en-US" sz="3200" dirty="0" smtClean="0">
              <a:solidFill>
                <a:srgbClr val="FFCC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685800"/>
            <a:ext cx="8229600" cy="701675"/>
          </a:xfrm>
        </p:spPr>
        <p:txBody>
          <a:bodyPr/>
          <a:lstStyle/>
          <a:p>
            <a:pPr eaLnBrk="1" hangingPunct="1"/>
            <a:r>
              <a:rPr lang="en-US" altLang="en-US" b="1" smtClean="0">
                <a:latin typeface="Tahoma" panose="020B0604030504040204" pitchFamily="34" charset="0"/>
                <a:cs typeface="Tahoma" panose="020B0604030504040204" pitchFamily="34" charset="0"/>
              </a:rPr>
              <a:t>MỤC TIÊU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>
          <a:xfrm>
            <a:off x="304800" y="1982788"/>
            <a:ext cx="8382000" cy="685800"/>
          </a:xfrm>
        </p:spPr>
        <p:txBody>
          <a:bodyPr/>
          <a:lstStyle/>
          <a:p>
            <a:pPr marL="182563" indent="0" algn="just" eaLnBrk="1" hangingPunct="1">
              <a:buFont typeface="Wingdings" panose="05000000000000000000" pitchFamily="2" charset="2"/>
              <a:buNone/>
            </a:pPr>
            <a:r>
              <a:rPr lang="en-US" altLang="en-US" sz="2800" smtClean="0">
                <a:latin typeface="Tahoma" panose="020B0604030504040204" pitchFamily="34" charset="0"/>
                <a:cs typeface="Tahoma" panose="020B0604030504040204" pitchFamily="34" charset="0"/>
              </a:rPr>
              <a:t>Sau khi học bài này, sinh viên có khả năng:</a:t>
            </a:r>
          </a:p>
        </p:txBody>
      </p:sp>
      <p:sp>
        <p:nvSpPr>
          <p:cNvPr id="14340" name="Rectangle 4"/>
          <p:cNvSpPr>
            <a:spLocks noChangeArrowheads="1"/>
          </p:cNvSpPr>
          <p:nvPr/>
        </p:nvSpPr>
        <p:spPr bwMode="auto">
          <a:xfrm>
            <a:off x="376238" y="3048000"/>
            <a:ext cx="8462962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/>
            <a:r>
              <a:rPr lang="en-US" altLang="en-US" sz="2800">
                <a:latin typeface="Tahoma" panose="020B0604030504040204" pitchFamily="34" charset="0"/>
                <a:cs typeface="Tahoma" panose="020B0604030504040204" pitchFamily="34" charset="0"/>
              </a:rPr>
              <a:t>- Trình bày được khái niệm về tính ổn định của 1 hệ thống điều khiển tự động</a:t>
            </a:r>
          </a:p>
        </p:txBody>
      </p:sp>
      <p:sp>
        <p:nvSpPr>
          <p:cNvPr id="14341" name="Rectangle 5"/>
          <p:cNvSpPr>
            <a:spLocks noChangeArrowheads="1"/>
          </p:cNvSpPr>
          <p:nvPr/>
        </p:nvSpPr>
        <p:spPr bwMode="auto">
          <a:xfrm>
            <a:off x="457200" y="4495800"/>
            <a:ext cx="838200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spcBef>
                <a:spcPct val="50000"/>
              </a:spcBef>
            </a:pPr>
            <a:r>
              <a:rPr lang="en-US" altLang="en-US" sz="2800">
                <a:latin typeface="Tahoma" panose="020B0604030504040204" pitchFamily="34" charset="0"/>
                <a:cs typeface="Tahoma" panose="020B0604030504040204" pitchFamily="34" charset="0"/>
              </a:rPr>
              <a:t>- Xác định được tính ổn định của hệ thống theo tiêu chuẩn Routh.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  <p:bldP spid="14339" grpId="0" build="p"/>
      <p:bldP spid="14340" grpId="0"/>
      <p:bldP spid="1434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430213" y="-101600"/>
            <a:ext cx="8229600" cy="935038"/>
          </a:xfrm>
        </p:spPr>
        <p:txBody>
          <a:bodyPr/>
          <a:lstStyle/>
          <a:p>
            <a:pPr eaLnBrk="1" hangingPunct="1"/>
            <a:r>
              <a:rPr lang="en-US" altLang="en-US" b="1" smtClean="0"/>
              <a:t>NỘI DUNG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>
          <a:xfrm>
            <a:off x="188913" y="560388"/>
            <a:ext cx="8610600" cy="1066800"/>
          </a:xfrm>
        </p:spPr>
        <p:txBody>
          <a:bodyPr/>
          <a:lstStyle/>
          <a:p>
            <a:pPr indent="-304800" algn="just" eaLnBrk="1" hangingPunct="1">
              <a:buFont typeface="Wingdings 2" panose="05020102010507070707" pitchFamily="18" charset="2"/>
              <a:buChar char=""/>
            </a:pPr>
            <a:r>
              <a:rPr lang="en-US" altLang="en-US" sz="2800" smtClean="0"/>
              <a:t>Vấn đề quan trọng nhất trong hệ thống điều khiển tuyến tính là độ ổn định.</a:t>
            </a:r>
            <a:endParaRPr lang="en-GB" altLang="en-US" sz="2800" smtClean="0"/>
          </a:p>
        </p:txBody>
      </p:sp>
      <p:sp>
        <p:nvSpPr>
          <p:cNvPr id="15367" name="Rectangle 7"/>
          <p:cNvSpPr>
            <a:spLocks noChangeArrowheads="1"/>
          </p:cNvSpPr>
          <p:nvPr/>
        </p:nvSpPr>
        <p:spPr bwMode="auto">
          <a:xfrm>
            <a:off x="177800" y="1495425"/>
            <a:ext cx="8610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/>
            <a:r>
              <a:rPr lang="en-US" altLang="en-US" sz="3200" b="1">
                <a:latin typeface="VNI-Times" pitchFamily="2" charset="0"/>
                <a:cs typeface="Tahoma" panose="020B0604030504040204" pitchFamily="34" charset="0"/>
              </a:rPr>
              <a:t>II. </a:t>
            </a:r>
            <a:r>
              <a:rPr lang="en-US" altLang="en-US" sz="3200" b="1" u="sng">
                <a:latin typeface="VNI-Times" pitchFamily="2" charset="0"/>
                <a:cs typeface="Tahoma" panose="020B0604030504040204" pitchFamily="34" charset="0"/>
              </a:rPr>
              <a:t>Caùc tieâu chuaån ổn </a:t>
            </a:r>
            <a:r>
              <a:rPr lang="en-US" altLang="en-US" sz="3200" b="1" u="sng">
                <a:latin typeface="VNI-Times" pitchFamily="2" charset="0"/>
                <a:cs typeface="Times New Roman" panose="02020603050405020304" pitchFamily="18" charset="0"/>
              </a:rPr>
              <a:t>ñònh</a:t>
            </a:r>
            <a:r>
              <a:rPr lang="en-US" altLang="en-US" sz="3200" b="1">
                <a:latin typeface="VNI-Times" pitchFamily="2" charset="0"/>
                <a:cs typeface="Tahoma" panose="020B0604030504040204" pitchFamily="34" charset="0"/>
              </a:rPr>
              <a:t>:</a:t>
            </a:r>
            <a:endParaRPr lang="en-US" altLang="en-US" sz="3200">
              <a:latin typeface="VNI-Times" pitchFamily="2" charset="0"/>
              <a:cs typeface="Tahoma" panose="020B0604030504040204" pitchFamily="34" charset="0"/>
            </a:endParaRP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460375" y="2166938"/>
            <a:ext cx="63531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2800">
                <a:latin typeface="VNI-Times" pitchFamily="2" charset="0"/>
              </a:rPr>
              <a:t> 1. </a:t>
            </a:r>
            <a:r>
              <a:rPr lang="en-US" altLang="en-US" sz="2800" b="1" u="sng">
                <a:latin typeface="VNI-Times" pitchFamily="2" charset="0"/>
              </a:rPr>
              <a:t>Ñieàu kieän caàn ñeå heä thoáng oån ñònh</a:t>
            </a:r>
            <a:r>
              <a:rPr lang="en-US" altLang="en-US" sz="2800">
                <a:latin typeface="VNI-Times" pitchFamily="2" charset="0"/>
              </a:rPr>
              <a:t>:</a:t>
            </a:r>
            <a:endParaRPr lang="en-GB" altLang="en-US" sz="2800">
              <a:latin typeface="VNI-Times" pitchFamily="2" charset="0"/>
            </a:endParaRPr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265113" y="2741613"/>
            <a:ext cx="8494712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/>
            <a:r>
              <a:rPr lang="en-US" altLang="en-US" sz="2800">
                <a:latin typeface="Tahoma" panose="020B0604030504040204" pitchFamily="34" charset="0"/>
                <a:cs typeface="Tahoma" panose="020B0604030504040204" pitchFamily="34" charset="0"/>
              </a:rPr>
              <a:t>Điều kiện cần: điều kiện cần để hệ thống ổn định là tất cả các hệ số của phương trình đặc trưng phải khác 0 và cùng dấu. </a:t>
            </a:r>
            <a:endParaRPr lang="en-GB" altLang="en-US" sz="2800"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77800" y="4176713"/>
            <a:ext cx="822801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/>
            <a:r>
              <a:rPr lang="en-US" altLang="en-US" sz="2800">
                <a:latin typeface="Tahoma" panose="020B0604030504040204" pitchFamily="34" charset="0"/>
                <a:cs typeface="Tahoma" panose="020B0604030504040204" pitchFamily="34" charset="0"/>
              </a:rPr>
              <a:t>Ví dụ: hệ thống có phương trình đặc trưng sau:</a:t>
            </a:r>
            <a:endParaRPr lang="en-GB" altLang="en-US" sz="2800"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265113" y="4706938"/>
            <a:ext cx="822801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/>
            <a:r>
              <a:rPr lang="en-US" altLang="en-US" sz="2800">
                <a:latin typeface="Tahoma" panose="020B0604030504040204" pitchFamily="34" charset="0"/>
                <a:cs typeface="Tahoma" panose="020B0604030504040204" pitchFamily="34" charset="0"/>
              </a:rPr>
              <a:t>S</a:t>
            </a:r>
            <a:r>
              <a:rPr lang="en-US" altLang="en-US" sz="2800" baseline="30000">
                <a:latin typeface="Tahoma" panose="020B0604030504040204" pitchFamily="34" charset="0"/>
                <a:cs typeface="Tahoma" panose="020B0604030504040204" pitchFamily="34" charset="0"/>
              </a:rPr>
              <a:t>4</a:t>
            </a:r>
            <a:r>
              <a:rPr lang="en-US" altLang="en-US" sz="2800">
                <a:latin typeface="Tahoma" panose="020B0604030504040204" pitchFamily="34" charset="0"/>
                <a:cs typeface="Tahoma" panose="020B0604030504040204" pitchFamily="34" charset="0"/>
              </a:rPr>
              <a:t> + 4S</a:t>
            </a:r>
            <a:r>
              <a:rPr lang="en-US" altLang="en-US" sz="2800" baseline="30000">
                <a:latin typeface="Tahoma" panose="020B0604030504040204" pitchFamily="34" charset="0"/>
                <a:cs typeface="Tahoma" panose="020B0604030504040204" pitchFamily="34" charset="0"/>
              </a:rPr>
              <a:t>3</a:t>
            </a:r>
            <a:r>
              <a:rPr lang="en-US" altLang="en-US" sz="2800">
                <a:latin typeface="Tahoma" panose="020B0604030504040204" pitchFamily="34" charset="0"/>
                <a:cs typeface="Tahoma" panose="020B0604030504040204" pitchFamily="34" charset="0"/>
              </a:rPr>
              <a:t> – 2S + 1 = 0</a:t>
            </a:r>
            <a:endParaRPr lang="en-GB" altLang="en-US" sz="2800"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5584825" y="4700588"/>
            <a:ext cx="42957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/>
            <a:r>
              <a:rPr lang="en-US" altLang="en-US" sz="2800">
                <a:latin typeface="Tahoma" panose="020B0604030504040204" pitchFamily="34" charset="0"/>
                <a:cs typeface="Tahoma" panose="020B0604030504040204" pitchFamily="34" charset="0"/>
              </a:rPr>
              <a:t>Không ổn định</a:t>
            </a:r>
            <a:endParaRPr lang="en-GB" altLang="en-US" sz="2800"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222250" y="5327650"/>
            <a:ext cx="3892550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/>
            <a:r>
              <a:rPr lang="en-US" altLang="en-US" sz="2800">
                <a:latin typeface="Tahoma" panose="020B0604030504040204" pitchFamily="34" charset="0"/>
                <a:cs typeface="Tahoma" panose="020B0604030504040204" pitchFamily="34" charset="0"/>
              </a:rPr>
              <a:t>S</a:t>
            </a:r>
            <a:r>
              <a:rPr lang="en-US" altLang="en-US" sz="2800" baseline="30000">
                <a:latin typeface="Tahoma" panose="020B0604030504040204" pitchFamily="34" charset="0"/>
                <a:cs typeface="Tahoma" panose="020B0604030504040204" pitchFamily="34" charset="0"/>
              </a:rPr>
              <a:t>4</a:t>
            </a:r>
            <a:r>
              <a:rPr lang="en-US" altLang="en-US" sz="2800">
                <a:latin typeface="Tahoma" panose="020B0604030504040204" pitchFamily="34" charset="0"/>
                <a:cs typeface="Tahoma" panose="020B0604030504040204" pitchFamily="34" charset="0"/>
              </a:rPr>
              <a:t> + 2S</a:t>
            </a:r>
            <a:r>
              <a:rPr lang="en-US" altLang="en-US" sz="2800" baseline="30000">
                <a:latin typeface="Tahoma" panose="020B0604030504040204" pitchFamily="34" charset="0"/>
                <a:cs typeface="Tahoma" panose="020B0604030504040204" pitchFamily="34" charset="0"/>
              </a:rPr>
              <a:t>2</a:t>
            </a:r>
            <a:r>
              <a:rPr lang="en-US" altLang="en-US" sz="2800">
                <a:latin typeface="Tahoma" panose="020B0604030504040204" pitchFamily="34" charset="0"/>
                <a:cs typeface="Tahoma" panose="020B0604030504040204" pitchFamily="34" charset="0"/>
              </a:rPr>
              <a:t> + 5S + 3 = 0</a:t>
            </a:r>
            <a:endParaRPr lang="en-GB" altLang="en-US" sz="2800"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auto">
          <a:xfrm>
            <a:off x="5584825" y="5273675"/>
            <a:ext cx="4295775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/>
            <a:r>
              <a:rPr lang="en-US" altLang="en-US" sz="2800">
                <a:latin typeface="Tahoma" panose="020B0604030504040204" pitchFamily="34" charset="0"/>
                <a:cs typeface="Tahoma" panose="020B0604030504040204" pitchFamily="34" charset="0"/>
              </a:rPr>
              <a:t>Không ổn định</a:t>
            </a:r>
            <a:endParaRPr lang="en-GB" altLang="en-US" sz="2800"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265113" y="6096000"/>
            <a:ext cx="529748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/>
            <a:r>
              <a:rPr lang="en-US" altLang="en-US" sz="2800">
                <a:latin typeface="Tahoma" panose="020B0604030504040204" pitchFamily="34" charset="0"/>
                <a:cs typeface="Tahoma" panose="020B0604030504040204" pitchFamily="34" charset="0"/>
              </a:rPr>
              <a:t>S</a:t>
            </a:r>
            <a:r>
              <a:rPr lang="en-US" altLang="en-US" sz="2800" baseline="30000">
                <a:latin typeface="Tahoma" panose="020B0604030504040204" pitchFamily="34" charset="0"/>
                <a:cs typeface="Tahoma" panose="020B0604030504040204" pitchFamily="34" charset="0"/>
              </a:rPr>
              <a:t>4</a:t>
            </a:r>
            <a:r>
              <a:rPr lang="en-US" altLang="en-US" sz="2800">
                <a:latin typeface="Tahoma" panose="020B0604030504040204" pitchFamily="34" charset="0"/>
                <a:cs typeface="Tahoma" panose="020B0604030504040204" pitchFamily="34" charset="0"/>
              </a:rPr>
              <a:t> + 4S</a:t>
            </a:r>
            <a:r>
              <a:rPr lang="en-US" altLang="en-US" sz="2800" baseline="30000">
                <a:latin typeface="Tahoma" panose="020B0604030504040204" pitchFamily="34" charset="0"/>
                <a:cs typeface="Tahoma" panose="020B0604030504040204" pitchFamily="34" charset="0"/>
              </a:rPr>
              <a:t>3</a:t>
            </a:r>
            <a:r>
              <a:rPr lang="en-US" altLang="en-US" sz="2800">
                <a:latin typeface="Tahoma" panose="020B0604030504040204" pitchFamily="34" charset="0"/>
                <a:cs typeface="Tahoma" panose="020B0604030504040204" pitchFamily="34" charset="0"/>
              </a:rPr>
              <a:t> + 5S</a:t>
            </a:r>
            <a:r>
              <a:rPr lang="en-US" altLang="en-US" sz="2800" baseline="30000">
                <a:latin typeface="Tahoma" panose="020B0604030504040204" pitchFamily="34" charset="0"/>
                <a:cs typeface="Tahoma" panose="020B0604030504040204" pitchFamily="34" charset="0"/>
              </a:rPr>
              <a:t>2</a:t>
            </a:r>
            <a:r>
              <a:rPr lang="en-US" altLang="en-US" sz="2800">
                <a:latin typeface="Tahoma" panose="020B0604030504040204" pitchFamily="34" charset="0"/>
                <a:cs typeface="Tahoma" panose="020B0604030504040204" pitchFamily="34" charset="0"/>
              </a:rPr>
              <a:t> + + 2S + 1 = 0</a:t>
            </a:r>
            <a:endParaRPr lang="en-GB" altLang="en-US" sz="2800"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5584825" y="6022975"/>
            <a:ext cx="34067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/>
            <a:r>
              <a:rPr lang="en-US" altLang="en-US" sz="2800">
                <a:latin typeface="Tahoma" panose="020B0604030504040204" pitchFamily="34" charset="0"/>
                <a:cs typeface="Tahoma" panose="020B0604030504040204" pitchFamily="34" charset="0"/>
              </a:rPr>
              <a:t>Chưa kết luận được</a:t>
            </a:r>
            <a:endParaRPr lang="en-GB" altLang="en-US" sz="2800">
              <a:latin typeface="Tahoma" panose="020B0604030504040204" pitchFamily="34" charset="0"/>
              <a:cs typeface="Tahoma" panose="020B060403050404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7" grpId="0" autoUpdateAnimBg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7" name="Rectangle 7"/>
          <p:cNvSpPr>
            <a:spLocks noChangeArrowheads="1"/>
          </p:cNvSpPr>
          <p:nvPr/>
        </p:nvSpPr>
        <p:spPr bwMode="auto">
          <a:xfrm>
            <a:off x="33338" y="304800"/>
            <a:ext cx="8610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/>
            <a:r>
              <a:rPr lang="en-US" altLang="en-US" sz="3200" b="1">
                <a:latin typeface="VNI-Times" pitchFamily="2" charset="0"/>
                <a:cs typeface="Tahoma" panose="020B0604030504040204" pitchFamily="34" charset="0"/>
              </a:rPr>
              <a:t>II. </a:t>
            </a:r>
            <a:r>
              <a:rPr lang="en-US" altLang="en-US" sz="3200" b="1" u="sng">
                <a:latin typeface="VNI-Times" pitchFamily="2" charset="0"/>
                <a:cs typeface="Tahoma" panose="020B0604030504040204" pitchFamily="34" charset="0"/>
              </a:rPr>
              <a:t>Caùc tieâu chuaån ổn </a:t>
            </a:r>
            <a:r>
              <a:rPr lang="en-US" altLang="en-US" sz="3200" b="1" u="sng">
                <a:latin typeface="VNI-Times" pitchFamily="2" charset="0"/>
                <a:cs typeface="Times New Roman" panose="02020603050405020304" pitchFamily="18" charset="0"/>
              </a:rPr>
              <a:t>ñònh</a:t>
            </a:r>
            <a:r>
              <a:rPr lang="en-US" altLang="en-US" sz="3200" b="1">
                <a:latin typeface="VNI-Times" pitchFamily="2" charset="0"/>
                <a:cs typeface="Tahoma" panose="020B0604030504040204" pitchFamily="34" charset="0"/>
              </a:rPr>
              <a:t>:</a:t>
            </a:r>
            <a:endParaRPr lang="en-US" altLang="en-US" sz="3200">
              <a:latin typeface="VNI-Times" pitchFamily="2" charset="0"/>
              <a:cs typeface="Tahoma" panose="020B0604030504040204" pitchFamily="34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1112838"/>
            <a:ext cx="8001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2800">
                <a:latin typeface="VNI-Times" pitchFamily="2" charset="0"/>
              </a:rPr>
              <a:t>2. </a:t>
            </a:r>
            <a:r>
              <a:rPr lang="en-US" altLang="en-US" sz="2800" u="sng">
                <a:latin typeface="VNI-Times" pitchFamily="2" charset="0"/>
              </a:rPr>
              <a:t>Tieâu chuaån oån ñònh Routh</a:t>
            </a:r>
            <a:r>
              <a:rPr lang="en-US" altLang="en-US" sz="2800">
                <a:latin typeface="VNI-Times" pitchFamily="2" charset="0"/>
              </a:rPr>
              <a:t>:</a:t>
            </a:r>
            <a:endParaRPr lang="en-GB" altLang="en-US" sz="2800">
              <a:latin typeface="VNI-Times" pitchFamily="2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295275" y="1833563"/>
            <a:ext cx="2644775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indent="4572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n-US" altLang="en-US" sz="2800" b="1">
                <a:latin typeface="VNI-Times" pitchFamily="2" charset="0"/>
              </a:rPr>
              <a:t>a. Phaùt bieåu</a:t>
            </a:r>
            <a:r>
              <a:rPr lang="en-US" altLang="en-US" sz="2800">
                <a:latin typeface="VNI-Times" pitchFamily="2" charset="0"/>
              </a:rPr>
              <a:t>:</a:t>
            </a:r>
            <a:endParaRPr lang="en-GB" altLang="en-US" sz="2800">
              <a:latin typeface="VNI-Times" pitchFamily="2" charset="0"/>
            </a:endParaRPr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-47625" y="2357438"/>
            <a:ext cx="8048625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/>
            <a:r>
              <a:rPr lang="en-US" altLang="en-US" sz="2800" i="1">
                <a:solidFill>
                  <a:srgbClr val="C00000"/>
                </a:solidFill>
                <a:latin typeface="VNI-Times" pitchFamily="2" charset="0"/>
                <a:cs typeface="Times New Roman" panose="02020603050405020304" pitchFamily="18" charset="0"/>
              </a:rPr>
              <a:t>-  </a:t>
            </a:r>
            <a:r>
              <a:rPr lang="en-US" altLang="en-US" sz="2800" i="1" u="sng">
                <a:solidFill>
                  <a:srgbClr val="C00000"/>
                </a:solidFill>
                <a:latin typeface="VNI-Times" pitchFamily="2" charset="0"/>
                <a:cs typeface="Times New Roman" panose="02020603050405020304" pitchFamily="18" charset="0"/>
              </a:rPr>
              <a:t>Ñieàu kieän caàn</a:t>
            </a:r>
            <a:r>
              <a:rPr lang="en-US" altLang="en-US" sz="2800">
                <a:solidFill>
                  <a:srgbClr val="C00000"/>
                </a:solidFill>
                <a:latin typeface="VNI-Times" pitchFamily="2" charset="0"/>
                <a:cs typeface="Times New Roman" panose="02020603050405020304" pitchFamily="18" charset="0"/>
              </a:rPr>
              <a:t>: </a:t>
            </a:r>
            <a:r>
              <a:rPr lang="en-US" altLang="en-US" sz="2800">
                <a:latin typeface="VNI-Times" pitchFamily="2" charset="0"/>
                <a:cs typeface="Times New Roman" panose="02020603050405020304" pitchFamily="18" charset="0"/>
              </a:rPr>
              <a:t>Taát caû caùc heä soá trong phöông trình ñaëc tröng phaûi khaùc 0 vaø cuøng daáu.</a:t>
            </a:r>
            <a:endParaRPr lang="en-GB" altLang="en-US" sz="2800">
              <a:latin typeface="VNI-Times" pitchFamily="2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205486" y="3835400"/>
            <a:ext cx="7816850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/>
            <a:r>
              <a:rPr lang="en-US" altLang="en-US" sz="2800" i="1">
                <a:latin typeface="VNI-Times" pitchFamily="2" charset="0"/>
                <a:cs typeface="Times New Roman" panose="02020603050405020304" pitchFamily="18" charset="0"/>
              </a:rPr>
              <a:t>- </a:t>
            </a:r>
            <a:r>
              <a:rPr lang="en-US" altLang="en-US" sz="2800" i="1" u="sng">
                <a:solidFill>
                  <a:srgbClr val="C00000"/>
                </a:solidFill>
                <a:latin typeface="VNI-Times" pitchFamily="2" charset="0"/>
                <a:cs typeface="Times New Roman" panose="02020603050405020304" pitchFamily="18" charset="0"/>
              </a:rPr>
              <a:t>Ñieàu kieän ñuû</a:t>
            </a:r>
            <a:r>
              <a:rPr lang="en-US" altLang="en-US" sz="2800">
                <a:solidFill>
                  <a:srgbClr val="C00000"/>
                </a:solidFill>
                <a:latin typeface="VNI-Times" pitchFamily="2" charset="0"/>
                <a:cs typeface="Times New Roman" panose="02020603050405020304" pitchFamily="18" charset="0"/>
              </a:rPr>
              <a:t>: </a:t>
            </a:r>
            <a:r>
              <a:rPr lang="en-US" altLang="en-US" sz="2800">
                <a:latin typeface="VNI-Times" pitchFamily="2" charset="0"/>
                <a:cs typeface="Times New Roman" panose="02020603050405020304" pitchFamily="18" charset="0"/>
              </a:rPr>
              <a:t>Taát caû caùc phaàn töû naèm ôû coät 1 cuûa baûng Routh ñeàu phaûi döông</a:t>
            </a:r>
            <a:endParaRPr lang="en-GB" altLang="en-US" sz="28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7" grpId="0" autoUpdateAnimBg="0"/>
      <p:bldP spid="3" grpId="0" autoUpdateAnimBg="0"/>
      <p:bldP spid="5" grpId="0"/>
      <p:bldP spid="10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-33338" y="304800"/>
            <a:ext cx="5484813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indent="4572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n-US" altLang="en-US" sz="2800" b="1">
                <a:latin typeface="VNI-Times" pitchFamily="2" charset="0"/>
              </a:rPr>
              <a:t>b. Caùch thaønh laäp baûng Routh</a:t>
            </a:r>
            <a:r>
              <a:rPr lang="en-US" altLang="en-US" sz="2800">
                <a:latin typeface="VNI-Times" pitchFamily="2" charset="0"/>
              </a:rPr>
              <a:t>:</a:t>
            </a:r>
            <a:endParaRPr lang="en-GB" altLang="en-US" sz="2800">
              <a:latin typeface="VNI-Times" pitchFamily="2" charset="0"/>
            </a:endParaRPr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304800" y="1219200"/>
            <a:ext cx="7974013" cy="224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/>
            <a:r>
              <a:rPr lang="en-US" altLang="en-US" sz="2800">
                <a:latin typeface="VNI-Times" pitchFamily="2" charset="0"/>
              </a:rPr>
              <a:t>Neáu phöông trình ñaëc tröng laø caáp n thì baûng Routh coù n coät vaø n+1 haøng, haøng 1 vaø haøng 2 coù n phaàn töû ñöôïc trích ra töø heä soá trong phöông trình ñaëc tröng, caùc phaàn töû trong caùc haøng töø 3 trôû ñi ñöôïc tính  theo coâng thöùc. Haøng cuoái cuøng chæ coøn laïi 1 phaàn töû.</a:t>
            </a:r>
            <a:endParaRPr lang="en-GB" altLang="en-US" sz="2800">
              <a:latin typeface="VNI-Times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238" y="285750"/>
            <a:ext cx="7848600" cy="96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904875" y="1577975"/>
            <a:ext cx="6791325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/>
            <a:r>
              <a:rPr lang="en-US" altLang="en-US" sz="3200">
                <a:latin typeface="VNI-Times" pitchFamily="2" charset="0"/>
                <a:cs typeface="Times New Roman" panose="02020603050405020304" pitchFamily="18" charset="0"/>
              </a:rPr>
              <a:t>S</a:t>
            </a:r>
            <a:r>
              <a:rPr lang="en-US" altLang="en-US" sz="3200" baseline="30000">
                <a:latin typeface="VNI-Times" pitchFamily="2" charset="0"/>
                <a:cs typeface="Times New Roman" panose="02020603050405020304" pitchFamily="18" charset="0"/>
              </a:rPr>
              <a:t>n</a:t>
            </a:r>
            <a:r>
              <a:rPr lang="en-US" altLang="en-US" sz="3200">
                <a:latin typeface="VNI-Times" pitchFamily="2" charset="0"/>
                <a:cs typeface="Times New Roman" panose="02020603050405020304" pitchFamily="18" charset="0"/>
              </a:rPr>
              <a:t>		a</a:t>
            </a:r>
            <a:r>
              <a:rPr lang="en-US" altLang="en-US" sz="3200" baseline="-25000">
                <a:latin typeface="VNI-Times" pitchFamily="2" charset="0"/>
                <a:cs typeface="Times New Roman" panose="02020603050405020304" pitchFamily="18" charset="0"/>
              </a:rPr>
              <a:t>0</a:t>
            </a:r>
            <a:r>
              <a:rPr lang="en-US" altLang="en-US" sz="3200">
                <a:latin typeface="VNI-Times" pitchFamily="2" charset="0"/>
                <a:cs typeface="Times New Roman" panose="02020603050405020304" pitchFamily="18" charset="0"/>
              </a:rPr>
              <a:t>	a</a:t>
            </a:r>
            <a:r>
              <a:rPr lang="en-US" altLang="en-US" sz="3200" baseline="-25000">
                <a:latin typeface="VNI-Times" pitchFamily="2" charset="0"/>
                <a:cs typeface="Times New Roman" panose="02020603050405020304" pitchFamily="18" charset="0"/>
              </a:rPr>
              <a:t>2</a:t>
            </a:r>
            <a:r>
              <a:rPr lang="en-US" altLang="en-US" sz="3200">
                <a:latin typeface="VNI-Times" pitchFamily="2" charset="0"/>
                <a:cs typeface="Times New Roman" panose="02020603050405020304" pitchFamily="18" charset="0"/>
              </a:rPr>
              <a:t>	a</a:t>
            </a:r>
            <a:r>
              <a:rPr lang="en-US" altLang="en-US" sz="3200" baseline="-25000">
                <a:latin typeface="VNI-Times" pitchFamily="2" charset="0"/>
                <a:cs typeface="Times New Roman" panose="02020603050405020304" pitchFamily="18" charset="0"/>
              </a:rPr>
              <a:t>4</a:t>
            </a:r>
            <a:r>
              <a:rPr lang="en-US" altLang="en-US" sz="3200">
                <a:latin typeface="VNI-Times" pitchFamily="2" charset="0"/>
                <a:cs typeface="Times New Roman" panose="02020603050405020304" pitchFamily="18" charset="0"/>
              </a:rPr>
              <a:t>	a</a:t>
            </a:r>
            <a:r>
              <a:rPr lang="en-US" altLang="en-US" sz="3200" baseline="-25000">
                <a:latin typeface="VNI-Times" pitchFamily="2" charset="0"/>
                <a:cs typeface="Times New Roman" panose="02020603050405020304" pitchFamily="18" charset="0"/>
              </a:rPr>
              <a:t>6</a:t>
            </a:r>
            <a:r>
              <a:rPr lang="en-US" altLang="en-US" sz="3200">
                <a:latin typeface="VNI-Times" pitchFamily="2" charset="0"/>
                <a:cs typeface="Times New Roman" panose="02020603050405020304" pitchFamily="18" charset="0"/>
              </a:rPr>
              <a:t> …</a:t>
            </a: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904875" y="2409825"/>
            <a:ext cx="53340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/>
            <a:r>
              <a:rPr lang="en-US" altLang="en-US" sz="3200" dirty="0">
                <a:latin typeface="VNI-Times" pitchFamily="2" charset="0"/>
                <a:cs typeface="Times New Roman" panose="02020603050405020304" pitchFamily="18" charset="0"/>
              </a:rPr>
              <a:t>S</a:t>
            </a:r>
            <a:r>
              <a:rPr lang="en-US" altLang="en-US" sz="3200" baseline="30000" dirty="0">
                <a:latin typeface="VNI-Times" pitchFamily="2" charset="0"/>
                <a:cs typeface="Times New Roman" panose="02020603050405020304" pitchFamily="18" charset="0"/>
              </a:rPr>
              <a:t>n-1</a:t>
            </a:r>
            <a:r>
              <a:rPr lang="en-US" altLang="en-US" sz="3200" dirty="0">
                <a:latin typeface="VNI-Times" pitchFamily="2" charset="0"/>
                <a:cs typeface="Times New Roman" panose="02020603050405020304" pitchFamily="18" charset="0"/>
              </a:rPr>
              <a:t>		a</a:t>
            </a:r>
            <a:r>
              <a:rPr lang="en-US" altLang="en-US" sz="3200" baseline="-25000" dirty="0">
                <a:latin typeface="VNI-Times" pitchFamily="2" charset="0"/>
                <a:cs typeface="Times New Roman" panose="02020603050405020304" pitchFamily="18" charset="0"/>
              </a:rPr>
              <a:t>1</a:t>
            </a:r>
            <a:r>
              <a:rPr lang="en-US" altLang="en-US" sz="3200" dirty="0">
                <a:latin typeface="VNI-Times" pitchFamily="2" charset="0"/>
                <a:cs typeface="Times New Roman" panose="02020603050405020304" pitchFamily="18" charset="0"/>
              </a:rPr>
              <a:t>	a</a:t>
            </a:r>
            <a:r>
              <a:rPr lang="en-US" altLang="en-US" sz="3200" baseline="-25000" dirty="0">
                <a:latin typeface="VNI-Times" pitchFamily="2" charset="0"/>
                <a:cs typeface="Times New Roman" panose="02020603050405020304" pitchFamily="18" charset="0"/>
              </a:rPr>
              <a:t>3</a:t>
            </a:r>
            <a:r>
              <a:rPr lang="en-US" altLang="en-US" sz="3200" dirty="0">
                <a:latin typeface="VNI-Times" pitchFamily="2" charset="0"/>
                <a:cs typeface="Times New Roman" panose="02020603050405020304" pitchFamily="18" charset="0"/>
              </a:rPr>
              <a:t>	a</a:t>
            </a:r>
            <a:r>
              <a:rPr lang="en-US" altLang="en-US" sz="3200" baseline="-25000" dirty="0">
                <a:latin typeface="VNI-Times" pitchFamily="2" charset="0"/>
                <a:cs typeface="Times New Roman" panose="02020603050405020304" pitchFamily="18" charset="0"/>
              </a:rPr>
              <a:t>5</a:t>
            </a:r>
            <a:r>
              <a:rPr lang="en-US" altLang="en-US" sz="3200" dirty="0">
                <a:latin typeface="VNI-Times" pitchFamily="2" charset="0"/>
                <a:cs typeface="Times New Roman" panose="02020603050405020304" pitchFamily="18" charset="0"/>
              </a:rPr>
              <a:t>	</a:t>
            </a:r>
            <a:r>
              <a:rPr lang="en-US" altLang="en-US" sz="3200" dirty="0" smtClean="0">
                <a:latin typeface="VNI-Times" pitchFamily="2" charset="0"/>
                <a:cs typeface="Times New Roman" panose="02020603050405020304" pitchFamily="18" charset="0"/>
              </a:rPr>
              <a:t>a</a:t>
            </a:r>
            <a:r>
              <a:rPr lang="en-US" altLang="en-US" sz="3200" baseline="-25000" dirty="0" smtClean="0">
                <a:latin typeface="VNI-Times" pitchFamily="2" charset="0"/>
                <a:cs typeface="Times New Roman" panose="02020603050405020304" pitchFamily="18" charset="0"/>
              </a:rPr>
              <a:t>7</a:t>
            </a:r>
            <a:endParaRPr lang="en-US" altLang="en-US" sz="3200" dirty="0">
              <a:latin typeface="VNI-Times" pitchFamily="2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904875" y="3259712"/>
            <a:ext cx="5618163" cy="304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/>
            <a:r>
              <a:rPr lang="en-US" altLang="en-US" sz="3200" dirty="0">
                <a:latin typeface="VNI-Times" pitchFamily="2" charset="0"/>
                <a:cs typeface="Times New Roman" panose="02020603050405020304" pitchFamily="18" charset="0"/>
              </a:rPr>
              <a:t>S</a:t>
            </a:r>
            <a:r>
              <a:rPr lang="en-US" altLang="en-US" sz="3200" baseline="30000" dirty="0">
                <a:latin typeface="VNI-Times" pitchFamily="2" charset="0"/>
                <a:cs typeface="Times New Roman" panose="02020603050405020304" pitchFamily="18" charset="0"/>
              </a:rPr>
              <a:t>n-2</a:t>
            </a:r>
            <a:r>
              <a:rPr lang="en-US" altLang="en-US" sz="3200" dirty="0">
                <a:latin typeface="VNI-Times" pitchFamily="2" charset="0"/>
                <a:cs typeface="Times New Roman" panose="02020603050405020304" pitchFamily="18" charset="0"/>
              </a:rPr>
              <a:t>		b</a:t>
            </a:r>
            <a:r>
              <a:rPr lang="en-US" altLang="en-US" sz="3200" baseline="-25000" dirty="0">
                <a:latin typeface="VNI-Times" pitchFamily="2" charset="0"/>
                <a:cs typeface="Times New Roman" panose="02020603050405020304" pitchFamily="18" charset="0"/>
              </a:rPr>
              <a:t>1</a:t>
            </a:r>
            <a:r>
              <a:rPr lang="en-US" altLang="en-US" sz="3200" dirty="0">
                <a:latin typeface="VNI-Times" pitchFamily="2" charset="0"/>
                <a:cs typeface="Times New Roman" panose="02020603050405020304" pitchFamily="18" charset="0"/>
              </a:rPr>
              <a:t>	b</a:t>
            </a:r>
            <a:r>
              <a:rPr lang="en-US" altLang="en-US" sz="3200" baseline="-25000" dirty="0">
                <a:latin typeface="VNI-Times" pitchFamily="2" charset="0"/>
                <a:cs typeface="Times New Roman" panose="02020603050405020304" pitchFamily="18" charset="0"/>
              </a:rPr>
              <a:t>2</a:t>
            </a:r>
            <a:r>
              <a:rPr lang="en-US" altLang="en-US" sz="3200" dirty="0">
                <a:latin typeface="VNI-Times" pitchFamily="2" charset="0"/>
                <a:cs typeface="Times New Roman" panose="02020603050405020304" pitchFamily="18" charset="0"/>
              </a:rPr>
              <a:t>	b</a:t>
            </a:r>
            <a:r>
              <a:rPr lang="en-US" altLang="en-US" sz="3200" baseline="-25000" dirty="0">
                <a:latin typeface="VNI-Times" pitchFamily="2" charset="0"/>
                <a:cs typeface="Times New Roman" panose="02020603050405020304" pitchFamily="18" charset="0"/>
              </a:rPr>
              <a:t>3</a:t>
            </a:r>
            <a:r>
              <a:rPr lang="en-US" altLang="en-US" sz="3200" dirty="0">
                <a:latin typeface="VNI-Times" pitchFamily="2" charset="0"/>
                <a:cs typeface="Times New Roman" panose="02020603050405020304" pitchFamily="18" charset="0"/>
              </a:rPr>
              <a:t>	b</a:t>
            </a:r>
            <a:r>
              <a:rPr lang="en-US" altLang="en-US" sz="3200" baseline="-25000" dirty="0">
                <a:latin typeface="VNI-Times" pitchFamily="2" charset="0"/>
                <a:cs typeface="Times New Roman" panose="02020603050405020304" pitchFamily="18" charset="0"/>
              </a:rPr>
              <a:t>4</a:t>
            </a:r>
            <a:r>
              <a:rPr lang="en-US" altLang="en-US" sz="3200" dirty="0">
                <a:latin typeface="VNI-Times" pitchFamily="2" charset="0"/>
                <a:cs typeface="Times New Roman" panose="02020603050405020304" pitchFamily="18" charset="0"/>
              </a:rPr>
              <a:t> …</a:t>
            </a:r>
          </a:p>
          <a:p>
            <a:pPr algn="just"/>
            <a:r>
              <a:rPr lang="en-US" altLang="en-US" sz="3200" dirty="0">
                <a:latin typeface="VNI-Times" pitchFamily="2" charset="0"/>
                <a:cs typeface="Times New Roman" panose="02020603050405020304" pitchFamily="18" charset="0"/>
              </a:rPr>
              <a:t>S</a:t>
            </a:r>
            <a:r>
              <a:rPr lang="en-US" altLang="en-US" sz="3200" baseline="30000" dirty="0">
                <a:latin typeface="VNI-Times" pitchFamily="2" charset="0"/>
                <a:cs typeface="Times New Roman" panose="02020603050405020304" pitchFamily="18" charset="0"/>
              </a:rPr>
              <a:t>n-3</a:t>
            </a:r>
            <a:r>
              <a:rPr lang="en-US" altLang="en-US" sz="3200" dirty="0">
                <a:latin typeface="VNI-Times" pitchFamily="2" charset="0"/>
                <a:cs typeface="Times New Roman" panose="02020603050405020304" pitchFamily="18" charset="0"/>
              </a:rPr>
              <a:t>		c</a:t>
            </a:r>
            <a:r>
              <a:rPr lang="en-US" altLang="en-US" sz="3200" baseline="-25000" dirty="0">
                <a:latin typeface="VNI-Times" pitchFamily="2" charset="0"/>
                <a:cs typeface="Times New Roman" panose="02020603050405020304" pitchFamily="18" charset="0"/>
              </a:rPr>
              <a:t>1</a:t>
            </a:r>
            <a:r>
              <a:rPr lang="en-US" altLang="en-US" sz="3200" dirty="0">
                <a:latin typeface="VNI-Times" pitchFamily="2" charset="0"/>
                <a:cs typeface="Times New Roman" panose="02020603050405020304" pitchFamily="18" charset="0"/>
              </a:rPr>
              <a:t>	c</a:t>
            </a:r>
            <a:r>
              <a:rPr lang="en-US" altLang="en-US" sz="3200" baseline="-25000" dirty="0">
                <a:latin typeface="VNI-Times" pitchFamily="2" charset="0"/>
                <a:cs typeface="Times New Roman" panose="02020603050405020304" pitchFamily="18" charset="0"/>
              </a:rPr>
              <a:t>2</a:t>
            </a:r>
            <a:r>
              <a:rPr lang="en-US" altLang="en-US" sz="3200" dirty="0">
                <a:latin typeface="VNI-Times" pitchFamily="2" charset="0"/>
                <a:cs typeface="Times New Roman" panose="02020603050405020304" pitchFamily="18" charset="0"/>
              </a:rPr>
              <a:t>	c</a:t>
            </a:r>
            <a:r>
              <a:rPr lang="en-US" altLang="en-US" sz="3200" baseline="-25000" dirty="0">
                <a:latin typeface="VNI-Times" pitchFamily="2" charset="0"/>
                <a:cs typeface="Times New Roman" panose="02020603050405020304" pitchFamily="18" charset="0"/>
              </a:rPr>
              <a:t>3</a:t>
            </a:r>
            <a:r>
              <a:rPr lang="en-US" altLang="en-US" sz="3200" dirty="0">
                <a:latin typeface="VNI-Times" pitchFamily="2" charset="0"/>
                <a:cs typeface="Times New Roman" panose="02020603050405020304" pitchFamily="18" charset="0"/>
              </a:rPr>
              <a:t>	c</a:t>
            </a:r>
            <a:r>
              <a:rPr lang="en-US" altLang="en-US" sz="3200" baseline="-25000" dirty="0">
                <a:latin typeface="VNI-Times" pitchFamily="2" charset="0"/>
                <a:cs typeface="Times New Roman" panose="02020603050405020304" pitchFamily="18" charset="0"/>
              </a:rPr>
              <a:t>4</a:t>
            </a:r>
            <a:endParaRPr lang="en-US" altLang="en-US" sz="3200" dirty="0">
              <a:latin typeface="VNI-Times" pitchFamily="2" charset="0"/>
              <a:cs typeface="Times New Roman" panose="02020603050405020304" pitchFamily="18" charset="0"/>
            </a:endParaRPr>
          </a:p>
          <a:p>
            <a:pPr algn="just"/>
            <a:r>
              <a:rPr lang="en-US" altLang="en-US" sz="3200" dirty="0">
                <a:latin typeface="VNI-Times" pitchFamily="2" charset="0"/>
                <a:cs typeface="Times New Roman" panose="02020603050405020304" pitchFamily="18" charset="0"/>
              </a:rPr>
              <a:t>…</a:t>
            </a:r>
          </a:p>
          <a:p>
            <a:pPr algn="just"/>
            <a:r>
              <a:rPr lang="en-US" altLang="en-US" sz="3200" dirty="0">
                <a:latin typeface="VNI-Times" pitchFamily="2" charset="0"/>
                <a:cs typeface="Times New Roman" panose="02020603050405020304" pitchFamily="18" charset="0"/>
              </a:rPr>
              <a:t>S</a:t>
            </a:r>
            <a:r>
              <a:rPr lang="en-US" altLang="en-US" sz="3200" baseline="30000" dirty="0">
                <a:latin typeface="VNI-Times" pitchFamily="2" charset="0"/>
                <a:cs typeface="Times New Roman" panose="02020603050405020304" pitchFamily="18" charset="0"/>
              </a:rPr>
              <a:t>2</a:t>
            </a:r>
            <a:r>
              <a:rPr lang="en-US" altLang="en-US" sz="3200" dirty="0">
                <a:latin typeface="VNI-Times" pitchFamily="2" charset="0"/>
                <a:cs typeface="Times New Roman" panose="02020603050405020304" pitchFamily="18" charset="0"/>
              </a:rPr>
              <a:t>		d</a:t>
            </a:r>
            <a:r>
              <a:rPr lang="en-US" altLang="en-US" sz="3200" baseline="-25000" dirty="0">
                <a:latin typeface="VNI-Times" pitchFamily="2" charset="0"/>
                <a:cs typeface="Times New Roman" panose="02020603050405020304" pitchFamily="18" charset="0"/>
              </a:rPr>
              <a:t>1</a:t>
            </a:r>
            <a:r>
              <a:rPr lang="en-US" altLang="en-US" sz="3200" dirty="0">
                <a:latin typeface="VNI-Times" pitchFamily="2" charset="0"/>
                <a:cs typeface="Times New Roman" panose="02020603050405020304" pitchFamily="18" charset="0"/>
              </a:rPr>
              <a:t>	d</a:t>
            </a:r>
            <a:r>
              <a:rPr lang="en-US" altLang="en-US" sz="3200" baseline="-25000" dirty="0">
                <a:latin typeface="VNI-Times" pitchFamily="2" charset="0"/>
                <a:cs typeface="Times New Roman" panose="02020603050405020304" pitchFamily="18" charset="0"/>
              </a:rPr>
              <a:t>2</a:t>
            </a:r>
            <a:endParaRPr lang="en-US" altLang="en-US" sz="3200" dirty="0">
              <a:latin typeface="VNI-Times" pitchFamily="2" charset="0"/>
              <a:cs typeface="Times New Roman" panose="02020603050405020304" pitchFamily="18" charset="0"/>
            </a:endParaRPr>
          </a:p>
          <a:p>
            <a:pPr algn="just"/>
            <a:r>
              <a:rPr lang="en-US" altLang="en-US" sz="3200" dirty="0">
                <a:latin typeface="VNI-Times" pitchFamily="2" charset="0"/>
                <a:cs typeface="Times New Roman" panose="02020603050405020304" pitchFamily="18" charset="0"/>
              </a:rPr>
              <a:t>S</a:t>
            </a:r>
            <a:r>
              <a:rPr lang="en-US" altLang="en-US" sz="3200" baseline="30000" dirty="0">
                <a:latin typeface="VNI-Times" pitchFamily="2" charset="0"/>
                <a:cs typeface="Times New Roman" panose="02020603050405020304" pitchFamily="18" charset="0"/>
              </a:rPr>
              <a:t>1</a:t>
            </a:r>
            <a:r>
              <a:rPr lang="en-US" altLang="en-US" sz="3200" dirty="0">
                <a:latin typeface="VNI-Times" pitchFamily="2" charset="0"/>
                <a:cs typeface="Times New Roman" panose="02020603050405020304" pitchFamily="18" charset="0"/>
              </a:rPr>
              <a:t>		e</a:t>
            </a:r>
            <a:r>
              <a:rPr lang="en-US" altLang="en-US" sz="3200" baseline="-25000" dirty="0">
                <a:latin typeface="VNI-Times" pitchFamily="2" charset="0"/>
                <a:cs typeface="Times New Roman" panose="02020603050405020304" pitchFamily="18" charset="0"/>
              </a:rPr>
              <a:t>1</a:t>
            </a:r>
            <a:r>
              <a:rPr lang="en-US" altLang="en-US" sz="3200" dirty="0">
                <a:latin typeface="VNI-Times" pitchFamily="2" charset="0"/>
                <a:cs typeface="Times New Roman" panose="02020603050405020304" pitchFamily="18" charset="0"/>
              </a:rPr>
              <a:t>	e</a:t>
            </a:r>
            <a:r>
              <a:rPr lang="en-US" altLang="en-US" sz="3200" baseline="-25000" dirty="0">
                <a:latin typeface="VNI-Times" pitchFamily="2" charset="0"/>
                <a:cs typeface="Times New Roman" panose="02020603050405020304" pitchFamily="18" charset="0"/>
              </a:rPr>
              <a:t>2</a:t>
            </a:r>
            <a:endParaRPr lang="en-US" altLang="en-US" sz="3200" dirty="0">
              <a:latin typeface="VNI-Times" pitchFamily="2" charset="0"/>
              <a:cs typeface="Times New Roman" panose="02020603050405020304" pitchFamily="18" charset="0"/>
            </a:endParaRPr>
          </a:p>
          <a:p>
            <a:pPr algn="just"/>
            <a:r>
              <a:rPr lang="en-US" altLang="en-US" sz="3200" dirty="0">
                <a:latin typeface="VNI-Times" pitchFamily="2" charset="0"/>
                <a:cs typeface="Times New Roman" panose="02020603050405020304" pitchFamily="18" charset="0"/>
              </a:rPr>
              <a:t>S</a:t>
            </a:r>
            <a:r>
              <a:rPr lang="en-US" altLang="en-US" sz="3200" baseline="30000" dirty="0">
                <a:latin typeface="VNI-Times" pitchFamily="2" charset="0"/>
                <a:cs typeface="Times New Roman" panose="02020603050405020304" pitchFamily="18" charset="0"/>
              </a:rPr>
              <a:t>0</a:t>
            </a:r>
            <a:r>
              <a:rPr lang="en-US" altLang="en-US" sz="3200" dirty="0">
                <a:latin typeface="VNI-Times" pitchFamily="2" charset="0"/>
                <a:cs typeface="Times New Roman" panose="02020603050405020304" pitchFamily="18" charset="0"/>
              </a:rPr>
              <a:t>		f</a:t>
            </a:r>
            <a:r>
              <a:rPr lang="en-US" altLang="en-US" sz="3200" baseline="-25000" dirty="0">
                <a:latin typeface="VNI-Times" pitchFamily="2" charset="0"/>
                <a:cs typeface="Times New Roman" panose="02020603050405020304" pitchFamily="18" charset="0"/>
              </a:rPr>
              <a:t>1</a:t>
            </a:r>
            <a:endParaRPr lang="en-US" altLang="en-US" sz="3200" dirty="0">
              <a:latin typeface="VNI-Times" pitchFamily="2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-454025" y="685800"/>
            <a:ext cx="5546725" cy="52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indent="4572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n-US" altLang="en-US" sz="2800" b="1">
                <a:latin typeface="VNI-Times" pitchFamily="2" charset="0"/>
              </a:rPr>
              <a:t>c. Caùch thaønh laäp baûng Routh </a:t>
            </a:r>
            <a:r>
              <a:rPr lang="en-US" altLang="en-US" sz="2800">
                <a:latin typeface="VNI-Times" pitchFamily="2" charset="0"/>
              </a:rPr>
              <a:t>:</a:t>
            </a:r>
            <a:endParaRPr lang="en-GB" altLang="en-US" sz="2800">
              <a:latin typeface="VNI-Times" pitchFamily="2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00" y="104775"/>
            <a:ext cx="3667125" cy="286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211138" y="1646238"/>
            <a:ext cx="39147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/>
            <a:r>
              <a:rPr lang="en-US" altLang="en-US" sz="2800" dirty="0" err="1">
                <a:latin typeface="VNI-Times" pitchFamily="2" charset="0"/>
                <a:cs typeface="Times New Roman" panose="02020603050405020304" pitchFamily="18" charset="0"/>
              </a:rPr>
              <a:t>Caùc</a:t>
            </a:r>
            <a:r>
              <a:rPr lang="en-US" altLang="en-US" sz="2800" dirty="0">
                <a:latin typeface="VNI-Times" pitchFamily="2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VNI-Times" pitchFamily="2" charset="0"/>
                <a:cs typeface="Times New Roman" panose="02020603050405020304" pitchFamily="18" charset="0"/>
              </a:rPr>
              <a:t>heä</a:t>
            </a:r>
            <a:r>
              <a:rPr lang="en-US" altLang="en-US" sz="2800" dirty="0">
                <a:latin typeface="VNI-Times" pitchFamily="2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VNI-Times" pitchFamily="2" charset="0"/>
                <a:cs typeface="Times New Roman" panose="02020603050405020304" pitchFamily="18" charset="0"/>
              </a:rPr>
              <a:t>soá</a:t>
            </a:r>
            <a:r>
              <a:rPr lang="en-US" altLang="en-US" sz="2800" dirty="0">
                <a:latin typeface="VNI-Times" pitchFamily="2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VNI-Times" pitchFamily="2" charset="0"/>
                <a:cs typeface="Times New Roman" panose="02020603050405020304" pitchFamily="18" charset="0"/>
              </a:rPr>
              <a:t>ñöôïc</a:t>
            </a:r>
            <a:r>
              <a:rPr lang="en-US" altLang="en-US" sz="2800" dirty="0">
                <a:latin typeface="VNI-Times" pitchFamily="2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VNI-Times" pitchFamily="2" charset="0"/>
                <a:cs typeface="Times New Roman" panose="02020603050405020304" pitchFamily="18" charset="0"/>
              </a:rPr>
              <a:t>xaùc</a:t>
            </a:r>
            <a:r>
              <a:rPr lang="en-US" altLang="en-US" sz="2800" dirty="0">
                <a:latin typeface="VNI-Times" pitchFamily="2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VNI-Times" pitchFamily="2" charset="0"/>
                <a:cs typeface="Times New Roman" panose="02020603050405020304" pitchFamily="18" charset="0"/>
              </a:rPr>
              <a:t>ñònh</a:t>
            </a:r>
            <a:r>
              <a:rPr lang="en-US" altLang="en-US" dirty="0">
                <a:solidFill>
                  <a:srgbClr val="000000"/>
                </a:solidFill>
                <a:latin typeface="VNI-Times" pitchFamily="2" charset="0"/>
                <a:cs typeface="Times New Roman" panose="02020603050405020304" pitchFamily="18" charset="0"/>
              </a:rPr>
              <a:t>:</a:t>
            </a:r>
            <a:endParaRPr lang="en-US" altLang="en-US" sz="1600" dirty="0">
              <a:latin typeface="VNI-Times" pitchFamily="2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>
                <a:spLocks noChangeArrowheads="1"/>
              </p:cNvSpPr>
              <p:nvPr/>
            </p:nvSpPr>
            <p:spPr bwMode="auto">
              <a:xfrm>
                <a:off x="468917" y="3732765"/>
                <a:ext cx="5105400" cy="12909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just"/>
                <a14:m>
                  <m:oMath xmlns:m="http://schemas.openxmlformats.org/officeDocument/2006/math">
                    <m:sSub>
                      <m:sSubPr>
                        <m:ctrlPr>
                          <a:rPr lang="en-US" altLang="en-US" sz="280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altLang="en-US" sz="28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b>
                        <m:r>
                          <a:rPr lang="en-US" altLang="en-US" sz="28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altLang="en-US" sz="2800" dirty="0" smtClean="0">
                    <a:solidFill>
                      <a:srgbClr val="000000"/>
                    </a:solidFill>
                    <a:latin typeface="VNI-Times" pitchFamily="2" charset="0"/>
                    <a:cs typeface="Times New Roman" panose="02020603050405020304" pitchFamily="18" charset="0"/>
                  </a:rPr>
                  <a:t>= 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en-US" sz="3600" i="1" dirty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d>
                          <m:dPr>
                            <m:begChr m:val="|"/>
                            <m:endChr m:val="|"/>
                            <m:ctrlPr>
                              <a:rPr lang="en-US" altLang="en-US" sz="360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dPr>
                          <m:e>
                            <m:m>
                              <m:mPr>
                                <m:mcs>
                                  <m:mc>
                                    <m:mcPr>
                                      <m:count m:val="2"/>
                                      <m:mcJc m:val="center"/>
                                    </m:mcPr>
                                  </m:mc>
                                </m:mcs>
                                <m:ctrlPr>
                                  <a:rPr lang="en-US" altLang="en-US" sz="3600" i="1" dirty="0" smtClean="0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mPr>
                              <m:mr>
                                <m:e>
                                  <m:sSub>
                                    <m:sSubPr>
                                      <m:ctrlPr>
                                        <a:rPr lang="en-US" altLang="en-US" sz="360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en-US" sz="3600" b="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𝑎</m:t>
                                      </m:r>
                                    </m:e>
                                    <m:sub>
                                      <m:r>
                                        <a:rPr lang="en-US" altLang="en-US" sz="3600" b="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0</m:t>
                                      </m:r>
                                    </m:sub>
                                  </m:sSub>
                                </m:e>
                                <m:e>
                                  <m:sSub>
                                    <m:sSubPr>
                                      <m:ctrlPr>
                                        <a:rPr lang="en-US" altLang="en-US" sz="360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en-US" sz="3600" b="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𝑎</m:t>
                                      </m:r>
                                    </m:e>
                                    <m:sub>
                                      <m:r>
                                        <a:rPr lang="en-US" altLang="en-US" sz="3600" b="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4</m:t>
                                      </m:r>
                                    </m:sub>
                                  </m:sSub>
                                </m:e>
                              </m:mr>
                              <m:mr>
                                <m:e>
                                  <m:sSub>
                                    <m:sSubPr>
                                      <m:ctrlPr>
                                        <a:rPr lang="en-US" altLang="en-US" sz="360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en-US" sz="3600" b="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𝑎</m:t>
                                      </m:r>
                                    </m:e>
                                    <m:sub>
                                      <m:r>
                                        <a:rPr lang="en-US" altLang="en-US" sz="3600" b="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1</m:t>
                                      </m:r>
                                    </m:sub>
                                  </m:sSub>
                                </m:e>
                                <m:e>
                                  <m:sSub>
                                    <m:sSubPr>
                                      <m:ctrlPr>
                                        <a:rPr lang="en-US" altLang="en-US" sz="360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en-US" sz="3600" b="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𝑎</m:t>
                                      </m:r>
                                    </m:e>
                                    <m:sub>
                                      <m:r>
                                        <a:rPr lang="en-US" altLang="en-US" sz="3600" b="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5</m:t>
                                      </m:r>
                                    </m:sub>
                                  </m:sSub>
                                </m:e>
                              </m:mr>
                            </m:m>
                          </m:e>
                        </m:d>
                      </m:num>
                      <m:den>
                        <m:sSub>
                          <m:sSubPr>
                            <m:ctrlPr>
                              <a:rPr lang="en-US" altLang="en-US" sz="360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altLang="en-US" sz="3600" b="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altLang="en-US" sz="3600" b="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altLang="en-US" sz="2800" dirty="0" smtClean="0">
                    <a:solidFill>
                      <a:srgbClr val="000000"/>
                    </a:solidFill>
                    <a:latin typeface="VNI-Times" pitchFamily="2" charset="0"/>
                    <a:cs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en-US" sz="360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altLang="en-US" sz="360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altLang="en-US" sz="3600" b="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altLang="en-US" sz="3600" b="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  <m:sSub>
                          <m:sSubPr>
                            <m:ctrlPr>
                              <a:rPr lang="en-US" altLang="en-US" sz="360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altLang="en-US" sz="3600" b="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altLang="en-US" sz="3600" b="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4</m:t>
                            </m:r>
                          </m:sub>
                        </m:sSub>
                        <m:r>
                          <a:rPr lang="en-US" altLang="en-US" sz="3600" b="0" i="1" dirty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en-US" altLang="en-US" sz="360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altLang="en-US" sz="3600" b="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altLang="en-US" sz="3600" b="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0</m:t>
                            </m:r>
                          </m:sub>
                        </m:sSub>
                        <m:sSub>
                          <m:sSubPr>
                            <m:ctrlPr>
                              <a:rPr lang="en-US" altLang="en-US" sz="360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altLang="en-US" sz="3600" b="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altLang="en-US" sz="3600" b="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5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altLang="en-US" sz="360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altLang="en-US" sz="3600" b="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altLang="en-US" sz="3600" b="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altLang="en-US" sz="2800" dirty="0" smtClean="0">
                    <a:solidFill>
                      <a:srgbClr val="000000"/>
                    </a:solidFill>
                    <a:latin typeface="VNI-Times" pitchFamily="2" charset="0"/>
                    <a:cs typeface="Times New Roman" panose="02020603050405020304" pitchFamily="18" charset="0"/>
                  </a:rPr>
                  <a:t> </a:t>
                </a:r>
                <a:endParaRPr lang="en-US" altLang="en-US" sz="2800" dirty="0">
                  <a:latin typeface="VNI-Times" pitchFamily="2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468917" y="3732765"/>
                <a:ext cx="5105400" cy="1290994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/>
              <p:cNvSpPr>
                <a:spLocks noChangeArrowheads="1"/>
              </p:cNvSpPr>
              <p:nvPr/>
            </p:nvSpPr>
            <p:spPr bwMode="auto">
              <a:xfrm>
                <a:off x="468917" y="2461007"/>
                <a:ext cx="5105400" cy="127175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just"/>
                <a14:m>
                  <m:oMath xmlns:m="http://schemas.openxmlformats.org/officeDocument/2006/math">
                    <m:sSub>
                      <m:sSubPr>
                        <m:ctrlPr>
                          <a:rPr lang="en-US" altLang="en-US" sz="280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altLang="en-US" sz="28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b>
                        <m:r>
                          <a:rPr lang="en-US" altLang="en-US" sz="28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altLang="en-US" sz="2800" dirty="0" smtClean="0">
                    <a:solidFill>
                      <a:srgbClr val="000000"/>
                    </a:solidFill>
                    <a:latin typeface="VNI-Times" pitchFamily="2" charset="0"/>
                    <a:cs typeface="Times New Roman" panose="02020603050405020304" pitchFamily="18" charset="0"/>
                  </a:rPr>
                  <a:t>= 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en-US" sz="3600" i="1" dirty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d>
                          <m:dPr>
                            <m:begChr m:val="|"/>
                            <m:endChr m:val="|"/>
                            <m:ctrlPr>
                              <a:rPr lang="en-US" altLang="en-US" sz="360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dPr>
                          <m:e>
                            <m:m>
                              <m:mPr>
                                <m:mcs>
                                  <m:mc>
                                    <m:mcPr>
                                      <m:count m:val="2"/>
                                      <m:mcJc m:val="center"/>
                                    </m:mcPr>
                                  </m:mc>
                                </m:mcs>
                                <m:ctrlPr>
                                  <a:rPr lang="en-US" altLang="en-US" sz="3600" i="1" dirty="0" smtClean="0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mPr>
                              <m:mr>
                                <m:e>
                                  <m:sSub>
                                    <m:sSubPr>
                                      <m:ctrlPr>
                                        <a:rPr lang="en-US" altLang="en-US" sz="360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en-US" sz="3600" b="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𝑎</m:t>
                                      </m:r>
                                    </m:e>
                                    <m:sub>
                                      <m:r>
                                        <a:rPr lang="en-US" altLang="en-US" sz="3600" b="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0</m:t>
                                      </m:r>
                                    </m:sub>
                                  </m:sSub>
                                </m:e>
                                <m:e>
                                  <m:sSub>
                                    <m:sSubPr>
                                      <m:ctrlPr>
                                        <a:rPr lang="en-US" altLang="en-US" sz="360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en-US" sz="3600" b="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𝑎</m:t>
                                      </m:r>
                                    </m:e>
                                    <m:sub>
                                      <m:r>
                                        <a:rPr lang="en-US" altLang="en-US" sz="3600" b="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2</m:t>
                                      </m:r>
                                    </m:sub>
                                  </m:sSub>
                                </m:e>
                              </m:mr>
                              <m:mr>
                                <m:e>
                                  <m:sSub>
                                    <m:sSubPr>
                                      <m:ctrlPr>
                                        <a:rPr lang="en-US" altLang="en-US" sz="360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en-US" sz="3600" b="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𝑎</m:t>
                                      </m:r>
                                    </m:e>
                                    <m:sub>
                                      <m:r>
                                        <a:rPr lang="en-US" altLang="en-US" sz="3600" b="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1</m:t>
                                      </m:r>
                                    </m:sub>
                                  </m:sSub>
                                </m:e>
                                <m:e>
                                  <m:sSub>
                                    <m:sSubPr>
                                      <m:ctrlPr>
                                        <a:rPr lang="en-US" altLang="en-US" sz="360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en-US" sz="3600" b="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𝑎</m:t>
                                      </m:r>
                                    </m:e>
                                    <m:sub>
                                      <m:r>
                                        <a:rPr lang="en-US" altLang="en-US" sz="3600" b="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3</m:t>
                                      </m:r>
                                    </m:sub>
                                  </m:sSub>
                                </m:e>
                              </m:mr>
                            </m:m>
                          </m:e>
                        </m:d>
                      </m:num>
                      <m:den>
                        <m:sSub>
                          <m:sSubPr>
                            <m:ctrlPr>
                              <a:rPr lang="en-US" altLang="en-US" sz="360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altLang="en-US" sz="3600" b="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altLang="en-US" sz="3600" b="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altLang="en-US" sz="2800" dirty="0" smtClean="0">
                    <a:solidFill>
                      <a:srgbClr val="000000"/>
                    </a:solidFill>
                    <a:latin typeface="VNI-Times" pitchFamily="2" charset="0"/>
                    <a:cs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en-US" sz="360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altLang="en-US" sz="360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altLang="en-US" sz="3600" b="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altLang="en-US" sz="3600" b="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  <m:sSub>
                          <m:sSubPr>
                            <m:ctrlPr>
                              <a:rPr lang="en-US" altLang="en-US" sz="360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altLang="en-US" sz="3600" b="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altLang="en-US" sz="3600" b="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en-US" altLang="en-US" sz="3600" b="0" i="1" dirty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en-US" altLang="en-US" sz="360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altLang="en-US" sz="3600" b="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altLang="en-US" sz="3600" b="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0</m:t>
                            </m:r>
                          </m:sub>
                        </m:sSub>
                        <m:sSub>
                          <m:sSubPr>
                            <m:ctrlPr>
                              <a:rPr lang="en-US" altLang="en-US" sz="360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altLang="en-US" sz="3600" b="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altLang="en-US" sz="3600" b="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3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altLang="en-US" sz="360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altLang="en-US" sz="3600" b="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altLang="en-US" sz="3600" b="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altLang="en-US" sz="2800" dirty="0" smtClean="0">
                    <a:solidFill>
                      <a:srgbClr val="000000"/>
                    </a:solidFill>
                    <a:latin typeface="VNI-Times" pitchFamily="2" charset="0"/>
                    <a:cs typeface="Times New Roman" panose="02020603050405020304" pitchFamily="18" charset="0"/>
                  </a:rPr>
                  <a:t> </a:t>
                </a:r>
                <a:endParaRPr lang="en-US" altLang="en-US" sz="2800" dirty="0">
                  <a:latin typeface="VNI-Times" pitchFamily="2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468917" y="2461007"/>
                <a:ext cx="5105400" cy="1271758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Rectangle 12"/>
              <p:cNvSpPr>
                <a:spLocks noChangeArrowheads="1"/>
              </p:cNvSpPr>
              <p:nvPr/>
            </p:nvSpPr>
            <p:spPr bwMode="auto">
              <a:xfrm>
                <a:off x="483205" y="5163102"/>
                <a:ext cx="5105400" cy="12909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just"/>
                <a14:m>
                  <m:oMath xmlns:m="http://schemas.openxmlformats.org/officeDocument/2006/math">
                    <m:sSub>
                      <m:sSubPr>
                        <m:ctrlPr>
                          <a:rPr lang="en-US" altLang="en-US" sz="280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altLang="en-US" sz="28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b>
                        <m:r>
                          <a:rPr lang="en-US" altLang="en-US" sz="28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b>
                    </m:sSub>
                  </m:oMath>
                </a14:m>
                <a:r>
                  <a:rPr lang="en-US" altLang="en-US" sz="2800" dirty="0" smtClean="0">
                    <a:solidFill>
                      <a:srgbClr val="000000"/>
                    </a:solidFill>
                    <a:latin typeface="VNI-Times" pitchFamily="2" charset="0"/>
                    <a:cs typeface="Times New Roman" panose="02020603050405020304" pitchFamily="18" charset="0"/>
                  </a:rPr>
                  <a:t>= 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en-US" sz="3600" i="1" dirty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d>
                          <m:dPr>
                            <m:begChr m:val="|"/>
                            <m:endChr m:val="|"/>
                            <m:ctrlPr>
                              <a:rPr lang="en-US" altLang="en-US" sz="360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dPr>
                          <m:e>
                            <m:m>
                              <m:mPr>
                                <m:mcs>
                                  <m:mc>
                                    <m:mcPr>
                                      <m:count m:val="2"/>
                                      <m:mcJc m:val="center"/>
                                    </m:mcPr>
                                  </m:mc>
                                </m:mcs>
                                <m:ctrlPr>
                                  <a:rPr lang="en-US" altLang="en-US" sz="3600" i="1" dirty="0" smtClean="0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mPr>
                              <m:mr>
                                <m:e>
                                  <m:sSub>
                                    <m:sSubPr>
                                      <m:ctrlPr>
                                        <a:rPr lang="en-US" altLang="en-US" sz="360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en-US" sz="3600" b="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𝑎</m:t>
                                      </m:r>
                                    </m:e>
                                    <m:sub>
                                      <m:r>
                                        <a:rPr lang="en-US" altLang="en-US" sz="3600" b="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0</m:t>
                                      </m:r>
                                    </m:sub>
                                  </m:sSub>
                                </m:e>
                                <m:e>
                                  <m:sSub>
                                    <m:sSubPr>
                                      <m:ctrlPr>
                                        <a:rPr lang="en-US" altLang="en-US" sz="360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en-US" sz="3600" b="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𝑎</m:t>
                                      </m:r>
                                    </m:e>
                                    <m:sub>
                                      <m:r>
                                        <a:rPr lang="en-US" altLang="en-US" sz="3600" b="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6</m:t>
                                      </m:r>
                                    </m:sub>
                                  </m:sSub>
                                </m:e>
                              </m:mr>
                              <m:mr>
                                <m:e>
                                  <m:sSub>
                                    <m:sSubPr>
                                      <m:ctrlPr>
                                        <a:rPr lang="en-US" altLang="en-US" sz="360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en-US" sz="3600" b="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𝑎</m:t>
                                      </m:r>
                                    </m:e>
                                    <m:sub>
                                      <m:r>
                                        <a:rPr lang="en-US" altLang="en-US" sz="3600" b="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1</m:t>
                                      </m:r>
                                    </m:sub>
                                  </m:sSub>
                                </m:e>
                                <m:e>
                                  <m:sSub>
                                    <m:sSubPr>
                                      <m:ctrlPr>
                                        <a:rPr lang="en-US" altLang="en-US" sz="360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en-US" sz="3600" b="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𝑎</m:t>
                                      </m:r>
                                    </m:e>
                                    <m:sub>
                                      <m:r>
                                        <a:rPr lang="en-US" altLang="en-US" sz="3600" b="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7</m:t>
                                      </m:r>
                                    </m:sub>
                                  </m:sSub>
                                </m:e>
                              </m:mr>
                            </m:m>
                          </m:e>
                        </m:d>
                      </m:num>
                      <m:den>
                        <m:sSub>
                          <m:sSubPr>
                            <m:ctrlPr>
                              <a:rPr lang="en-US" altLang="en-US" sz="360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altLang="en-US" sz="3600" b="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altLang="en-US" sz="3600" b="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altLang="en-US" sz="2800" dirty="0" smtClean="0">
                    <a:solidFill>
                      <a:srgbClr val="000000"/>
                    </a:solidFill>
                    <a:latin typeface="VNI-Times" pitchFamily="2" charset="0"/>
                    <a:cs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en-US" sz="360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altLang="en-US" sz="360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altLang="en-US" sz="3600" b="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altLang="en-US" sz="3600" b="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  <m:sSub>
                          <m:sSubPr>
                            <m:ctrlPr>
                              <a:rPr lang="en-US" altLang="en-US" sz="360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altLang="en-US" sz="3600" b="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altLang="en-US" sz="3600" b="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6</m:t>
                            </m:r>
                          </m:sub>
                        </m:sSub>
                        <m:r>
                          <a:rPr lang="en-US" altLang="en-US" sz="3600" b="0" i="1" dirty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en-US" altLang="en-US" sz="360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altLang="en-US" sz="3600" b="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altLang="en-US" sz="3600" b="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0</m:t>
                            </m:r>
                          </m:sub>
                        </m:sSub>
                        <m:sSub>
                          <m:sSubPr>
                            <m:ctrlPr>
                              <a:rPr lang="en-US" altLang="en-US" sz="360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altLang="en-US" sz="3600" b="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altLang="en-US" sz="3600" b="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7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altLang="en-US" sz="360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altLang="en-US" sz="3600" b="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altLang="en-US" sz="3600" b="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altLang="en-US" sz="2800" dirty="0" smtClean="0">
                    <a:solidFill>
                      <a:srgbClr val="000000"/>
                    </a:solidFill>
                    <a:latin typeface="VNI-Times" pitchFamily="2" charset="0"/>
                    <a:cs typeface="Times New Roman" panose="02020603050405020304" pitchFamily="18" charset="0"/>
                  </a:rPr>
                  <a:t> </a:t>
                </a:r>
                <a:endParaRPr lang="en-US" altLang="en-US" sz="2800" dirty="0">
                  <a:latin typeface="VNI-Times" pitchFamily="2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3" name="Rectangle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483205" y="5163102"/>
                <a:ext cx="5105400" cy="1290994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  <p:bldP spid="8" grpId="0"/>
      <p:bldP spid="10" grpId="0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-454025" y="685800"/>
            <a:ext cx="6075363" cy="52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indent="4572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n-US" altLang="en-US" sz="2800" b="1">
                <a:latin typeface="VNI-Times" pitchFamily="2" charset="0"/>
              </a:rPr>
              <a:t>b. Caùch thaønh laäp baûng Routh (tt)</a:t>
            </a:r>
            <a:r>
              <a:rPr lang="en-US" altLang="en-US" sz="2800">
                <a:latin typeface="VNI-Times" pitchFamily="2" charset="0"/>
              </a:rPr>
              <a:t>:</a:t>
            </a:r>
            <a:endParaRPr lang="en-GB" altLang="en-US" sz="2800">
              <a:latin typeface="VNI-Times" pitchFamily="2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00" y="104775"/>
            <a:ext cx="3667125" cy="286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211138" y="1646238"/>
            <a:ext cx="39147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/>
            <a:r>
              <a:rPr lang="en-US" altLang="en-US" sz="2800">
                <a:latin typeface="VNI-Times" pitchFamily="2" charset="0"/>
                <a:cs typeface="Times New Roman" panose="02020603050405020304" pitchFamily="18" charset="0"/>
              </a:rPr>
              <a:t>Caùc heä soá ñöôïc xaùc ñònh</a:t>
            </a:r>
            <a:r>
              <a:rPr lang="en-US" altLang="en-US">
                <a:solidFill>
                  <a:srgbClr val="000000"/>
                </a:solidFill>
                <a:latin typeface="VNI-Times" pitchFamily="2" charset="0"/>
                <a:cs typeface="Times New Roman" panose="02020603050405020304" pitchFamily="18" charset="0"/>
              </a:rPr>
              <a:t>:</a:t>
            </a:r>
            <a:endParaRPr lang="en-US" altLang="en-US" sz="1600">
              <a:latin typeface="VNI-Times" pitchFamily="2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>
                <a:spLocks noChangeArrowheads="1"/>
              </p:cNvSpPr>
              <p:nvPr/>
            </p:nvSpPr>
            <p:spPr bwMode="auto">
              <a:xfrm>
                <a:off x="311148" y="2274816"/>
                <a:ext cx="5105400" cy="13152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just"/>
                <a14:m>
                  <m:oMath xmlns:m="http://schemas.openxmlformats.org/officeDocument/2006/math">
                    <m:sSub>
                      <m:sSubPr>
                        <m:ctrlPr>
                          <a:rPr lang="en-US" altLang="en-US" sz="280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altLang="en-US" sz="28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𝑐</m:t>
                        </m:r>
                      </m:e>
                      <m:sub>
                        <m:r>
                          <a:rPr lang="en-US" altLang="en-US" sz="28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altLang="en-US" sz="2800" dirty="0" smtClean="0">
                    <a:solidFill>
                      <a:srgbClr val="000000"/>
                    </a:solidFill>
                    <a:latin typeface="VNI-Times" pitchFamily="2" charset="0"/>
                    <a:cs typeface="Times New Roman" panose="02020603050405020304" pitchFamily="18" charset="0"/>
                  </a:rPr>
                  <a:t>= 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en-US" sz="3600" i="1" dirty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d>
                          <m:dPr>
                            <m:begChr m:val="|"/>
                            <m:endChr m:val="|"/>
                            <m:ctrlPr>
                              <a:rPr lang="en-US" altLang="en-US" sz="360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dPr>
                          <m:e>
                            <m:m>
                              <m:mPr>
                                <m:mcs>
                                  <m:mc>
                                    <m:mcPr>
                                      <m:count m:val="2"/>
                                      <m:mcJc m:val="center"/>
                                    </m:mcPr>
                                  </m:mc>
                                </m:mcs>
                                <m:ctrlPr>
                                  <a:rPr lang="en-US" altLang="en-US" sz="3600" i="1" dirty="0" smtClean="0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mPr>
                              <m:mr>
                                <m:e>
                                  <m:sSub>
                                    <m:sSubPr>
                                      <m:ctrlPr>
                                        <a:rPr lang="en-US" altLang="en-US" sz="360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en-US" sz="3600" b="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𝑎</m:t>
                                      </m:r>
                                    </m:e>
                                    <m:sub>
                                      <m:r>
                                        <a:rPr lang="en-US" altLang="en-US" sz="3600" b="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1</m:t>
                                      </m:r>
                                    </m:sub>
                                  </m:sSub>
                                </m:e>
                                <m:e>
                                  <m:sSub>
                                    <m:sSubPr>
                                      <m:ctrlPr>
                                        <a:rPr lang="en-US" altLang="en-US" sz="360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en-US" sz="3600" b="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𝑎</m:t>
                                      </m:r>
                                    </m:e>
                                    <m:sub>
                                      <m:r>
                                        <a:rPr lang="en-US" altLang="en-US" sz="3600" b="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3</m:t>
                                      </m:r>
                                    </m:sub>
                                  </m:sSub>
                                </m:e>
                              </m:mr>
                              <m:mr>
                                <m:e>
                                  <m:sSub>
                                    <m:sSubPr>
                                      <m:ctrlPr>
                                        <a:rPr lang="en-US" altLang="en-US" sz="360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en-US" sz="3600" b="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𝑏</m:t>
                                      </m:r>
                                    </m:e>
                                    <m:sub>
                                      <m:r>
                                        <a:rPr lang="en-US" altLang="en-US" sz="3600" b="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1</m:t>
                                      </m:r>
                                    </m:sub>
                                  </m:sSub>
                                </m:e>
                                <m:e>
                                  <m:sSub>
                                    <m:sSubPr>
                                      <m:ctrlPr>
                                        <a:rPr lang="en-US" altLang="en-US" sz="360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en-US" sz="3600" b="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𝑏</m:t>
                                      </m:r>
                                    </m:e>
                                    <m:sub>
                                      <m:r>
                                        <a:rPr lang="en-US" altLang="en-US" sz="3600" b="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2</m:t>
                                      </m:r>
                                    </m:sub>
                                  </m:sSub>
                                </m:e>
                              </m:mr>
                            </m:m>
                          </m:e>
                        </m:d>
                      </m:num>
                      <m:den>
                        <m:sSub>
                          <m:sSubPr>
                            <m:ctrlPr>
                              <a:rPr lang="en-US" altLang="en-US" sz="360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altLang="en-US" sz="3600" b="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𝑏</m:t>
                            </m:r>
                          </m:e>
                          <m:sub>
                            <m:r>
                              <a:rPr lang="en-US" altLang="en-US" sz="3600" b="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altLang="en-US" sz="2800" dirty="0" smtClean="0">
                    <a:solidFill>
                      <a:srgbClr val="000000"/>
                    </a:solidFill>
                    <a:latin typeface="VNI-Times" pitchFamily="2" charset="0"/>
                    <a:cs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en-US" sz="360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altLang="en-US" sz="360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altLang="en-US" sz="3600" b="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𝑏</m:t>
                            </m:r>
                          </m:e>
                          <m:sub>
                            <m:r>
                              <a:rPr lang="en-US" altLang="en-US" sz="3600" b="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  <m:sSub>
                          <m:sSubPr>
                            <m:ctrlPr>
                              <a:rPr lang="en-US" altLang="en-US" sz="360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altLang="en-US" sz="3600" b="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altLang="en-US" sz="3600" b="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3</m:t>
                            </m:r>
                          </m:sub>
                        </m:sSub>
                        <m:r>
                          <a:rPr lang="en-US" altLang="en-US" sz="3600" b="0" i="1" dirty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en-US" altLang="en-US" sz="360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altLang="en-US" sz="3600" b="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altLang="en-US" sz="3600" b="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  <m:sSub>
                          <m:sSubPr>
                            <m:ctrlPr>
                              <a:rPr lang="en-US" altLang="en-US" sz="360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altLang="en-US" sz="3600" b="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𝑏</m:t>
                            </m:r>
                          </m:e>
                          <m:sub>
                            <m:r>
                              <a:rPr lang="en-US" altLang="en-US" sz="3600" b="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altLang="en-US" sz="360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altLang="en-US" sz="3600" b="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𝑏</m:t>
                            </m:r>
                          </m:e>
                          <m:sub>
                            <m:r>
                              <a:rPr lang="en-US" altLang="en-US" sz="3600" b="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altLang="en-US" sz="2800" dirty="0" smtClean="0">
                    <a:solidFill>
                      <a:srgbClr val="000000"/>
                    </a:solidFill>
                    <a:latin typeface="VNI-Times" pitchFamily="2" charset="0"/>
                    <a:cs typeface="Times New Roman" panose="02020603050405020304" pitchFamily="18" charset="0"/>
                  </a:rPr>
                  <a:t> </a:t>
                </a:r>
                <a:endParaRPr lang="en-US" altLang="en-US" sz="2800" dirty="0">
                  <a:latin typeface="VNI-Times" pitchFamily="2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311148" y="2274816"/>
                <a:ext cx="5105400" cy="1315296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Rectangle 12"/>
              <p:cNvSpPr>
                <a:spLocks noChangeArrowheads="1"/>
              </p:cNvSpPr>
              <p:nvPr/>
            </p:nvSpPr>
            <p:spPr bwMode="auto">
              <a:xfrm>
                <a:off x="304800" y="3694815"/>
                <a:ext cx="5105400" cy="13152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just"/>
                <a14:m>
                  <m:oMath xmlns:m="http://schemas.openxmlformats.org/officeDocument/2006/math">
                    <m:sSub>
                      <m:sSubPr>
                        <m:ctrlPr>
                          <a:rPr lang="en-US" altLang="en-US" sz="280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altLang="en-US" sz="28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𝑐</m:t>
                        </m:r>
                      </m:e>
                      <m:sub>
                        <m:r>
                          <a:rPr lang="en-US" altLang="en-US" sz="28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altLang="en-US" sz="2800" dirty="0" smtClean="0">
                    <a:solidFill>
                      <a:srgbClr val="000000"/>
                    </a:solidFill>
                    <a:latin typeface="VNI-Times" pitchFamily="2" charset="0"/>
                    <a:cs typeface="Times New Roman" panose="02020603050405020304" pitchFamily="18" charset="0"/>
                  </a:rPr>
                  <a:t>= 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en-US" sz="3600" i="1" dirty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d>
                          <m:dPr>
                            <m:begChr m:val="|"/>
                            <m:endChr m:val="|"/>
                            <m:ctrlPr>
                              <a:rPr lang="en-US" altLang="en-US" sz="360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dPr>
                          <m:e>
                            <m:m>
                              <m:mPr>
                                <m:mcs>
                                  <m:mc>
                                    <m:mcPr>
                                      <m:count m:val="2"/>
                                      <m:mcJc m:val="center"/>
                                    </m:mcPr>
                                  </m:mc>
                                </m:mcs>
                                <m:ctrlPr>
                                  <a:rPr lang="en-US" altLang="en-US" sz="3600" i="1" dirty="0" smtClean="0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mPr>
                              <m:mr>
                                <m:e>
                                  <m:sSub>
                                    <m:sSubPr>
                                      <m:ctrlPr>
                                        <a:rPr lang="en-US" altLang="en-US" sz="360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en-US" sz="3600" b="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𝑎</m:t>
                                      </m:r>
                                    </m:e>
                                    <m:sub>
                                      <m:r>
                                        <a:rPr lang="en-US" altLang="en-US" sz="3600" b="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1</m:t>
                                      </m:r>
                                    </m:sub>
                                  </m:sSub>
                                </m:e>
                                <m:e>
                                  <m:sSub>
                                    <m:sSubPr>
                                      <m:ctrlPr>
                                        <a:rPr lang="en-US" altLang="en-US" sz="360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en-US" sz="3600" b="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𝑎</m:t>
                                      </m:r>
                                    </m:e>
                                    <m:sub>
                                      <m:r>
                                        <a:rPr lang="en-US" altLang="en-US" sz="3600" b="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5</m:t>
                                      </m:r>
                                    </m:sub>
                                  </m:sSub>
                                </m:e>
                              </m:mr>
                              <m:mr>
                                <m:e>
                                  <m:sSub>
                                    <m:sSubPr>
                                      <m:ctrlPr>
                                        <a:rPr lang="en-US" altLang="en-US" sz="360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en-US" sz="3600" b="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𝑏</m:t>
                                      </m:r>
                                    </m:e>
                                    <m:sub>
                                      <m:r>
                                        <a:rPr lang="en-US" altLang="en-US" sz="3600" b="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1</m:t>
                                      </m:r>
                                    </m:sub>
                                  </m:sSub>
                                </m:e>
                                <m:e>
                                  <m:sSub>
                                    <m:sSubPr>
                                      <m:ctrlPr>
                                        <a:rPr lang="en-US" altLang="en-US" sz="360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en-US" sz="3600" b="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𝑏</m:t>
                                      </m:r>
                                    </m:e>
                                    <m:sub>
                                      <m:r>
                                        <a:rPr lang="en-US" altLang="en-US" sz="3600" b="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3</m:t>
                                      </m:r>
                                    </m:sub>
                                  </m:sSub>
                                </m:e>
                              </m:mr>
                            </m:m>
                          </m:e>
                        </m:d>
                      </m:num>
                      <m:den>
                        <m:sSub>
                          <m:sSubPr>
                            <m:ctrlPr>
                              <a:rPr lang="en-US" altLang="en-US" sz="360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altLang="en-US" sz="3600" b="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𝑏</m:t>
                            </m:r>
                          </m:e>
                          <m:sub>
                            <m:r>
                              <a:rPr lang="en-US" altLang="en-US" sz="3600" b="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altLang="en-US" sz="2800" dirty="0" smtClean="0">
                    <a:solidFill>
                      <a:srgbClr val="000000"/>
                    </a:solidFill>
                    <a:latin typeface="VNI-Times" pitchFamily="2" charset="0"/>
                    <a:cs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en-US" sz="360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altLang="en-US" sz="360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altLang="en-US" sz="3600" b="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𝑏</m:t>
                            </m:r>
                          </m:e>
                          <m:sub>
                            <m:r>
                              <a:rPr lang="en-US" altLang="en-US" sz="3600" b="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  <m:sSub>
                          <m:sSubPr>
                            <m:ctrlPr>
                              <a:rPr lang="en-US" altLang="en-US" sz="360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altLang="en-US" sz="3600" b="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altLang="en-US" sz="3600" b="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5</m:t>
                            </m:r>
                          </m:sub>
                        </m:sSub>
                        <m:r>
                          <a:rPr lang="en-US" altLang="en-US" sz="3600" b="0" i="1" dirty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en-US" altLang="en-US" sz="360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altLang="en-US" sz="3600" b="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altLang="en-US" sz="3600" b="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  <m:sSub>
                          <m:sSubPr>
                            <m:ctrlPr>
                              <a:rPr lang="en-US" altLang="en-US" sz="360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altLang="en-US" sz="3600" b="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𝑏</m:t>
                            </m:r>
                          </m:e>
                          <m:sub>
                            <m:r>
                              <a:rPr lang="en-US" altLang="en-US" sz="3600" b="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3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altLang="en-US" sz="360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altLang="en-US" sz="3600" b="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𝑏</m:t>
                            </m:r>
                          </m:e>
                          <m:sub>
                            <m:r>
                              <a:rPr lang="en-US" altLang="en-US" sz="3600" b="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altLang="en-US" sz="2800" dirty="0" smtClean="0">
                    <a:solidFill>
                      <a:srgbClr val="000000"/>
                    </a:solidFill>
                    <a:latin typeface="VNI-Times" pitchFamily="2" charset="0"/>
                    <a:cs typeface="Times New Roman" panose="02020603050405020304" pitchFamily="18" charset="0"/>
                  </a:rPr>
                  <a:t> </a:t>
                </a:r>
                <a:endParaRPr lang="en-US" altLang="en-US" sz="2800" dirty="0">
                  <a:latin typeface="VNI-Times" pitchFamily="2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3" name="Rectangle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304800" y="3694815"/>
                <a:ext cx="5105400" cy="1315296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Rectangle 13"/>
              <p:cNvSpPr>
                <a:spLocks noChangeArrowheads="1"/>
              </p:cNvSpPr>
              <p:nvPr/>
            </p:nvSpPr>
            <p:spPr bwMode="auto">
              <a:xfrm>
                <a:off x="309562" y="5219517"/>
                <a:ext cx="5105400" cy="131529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just"/>
                <a14:m>
                  <m:oMath xmlns:m="http://schemas.openxmlformats.org/officeDocument/2006/math">
                    <m:sSub>
                      <m:sSubPr>
                        <m:ctrlPr>
                          <a:rPr lang="en-US" altLang="en-US" sz="280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altLang="en-US" sz="28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𝑐</m:t>
                        </m:r>
                      </m:e>
                      <m:sub>
                        <m:r>
                          <a:rPr lang="en-US" altLang="en-US" sz="28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sub>
                    </m:sSub>
                  </m:oMath>
                </a14:m>
                <a:r>
                  <a:rPr lang="en-US" altLang="en-US" sz="2800" dirty="0" smtClean="0">
                    <a:solidFill>
                      <a:srgbClr val="000000"/>
                    </a:solidFill>
                    <a:latin typeface="VNI-Times" pitchFamily="2" charset="0"/>
                    <a:cs typeface="Times New Roman" panose="02020603050405020304" pitchFamily="18" charset="0"/>
                  </a:rPr>
                  <a:t>= 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en-US" sz="3600" i="1" dirty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d>
                          <m:dPr>
                            <m:begChr m:val="|"/>
                            <m:endChr m:val="|"/>
                            <m:ctrlPr>
                              <a:rPr lang="en-US" altLang="en-US" sz="360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dPr>
                          <m:e>
                            <m:m>
                              <m:mPr>
                                <m:mcs>
                                  <m:mc>
                                    <m:mcPr>
                                      <m:count m:val="2"/>
                                      <m:mcJc m:val="center"/>
                                    </m:mcPr>
                                  </m:mc>
                                </m:mcs>
                                <m:ctrlPr>
                                  <a:rPr lang="en-US" altLang="en-US" sz="3600" i="1" dirty="0" smtClean="0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mPr>
                              <m:mr>
                                <m:e>
                                  <m:sSub>
                                    <m:sSubPr>
                                      <m:ctrlPr>
                                        <a:rPr lang="en-US" altLang="en-US" sz="360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en-US" sz="3600" b="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𝑎</m:t>
                                      </m:r>
                                    </m:e>
                                    <m:sub>
                                      <m:r>
                                        <a:rPr lang="en-US" altLang="en-US" sz="3600" b="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1</m:t>
                                      </m:r>
                                    </m:sub>
                                  </m:sSub>
                                </m:e>
                                <m:e>
                                  <m:sSub>
                                    <m:sSubPr>
                                      <m:ctrlPr>
                                        <a:rPr lang="en-US" altLang="en-US" sz="360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en-US" sz="3600" b="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𝑎</m:t>
                                      </m:r>
                                    </m:e>
                                    <m:sub>
                                      <m:r>
                                        <a:rPr lang="en-US" altLang="en-US" sz="3600" b="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7</m:t>
                                      </m:r>
                                    </m:sub>
                                  </m:sSub>
                                </m:e>
                              </m:mr>
                              <m:mr>
                                <m:e>
                                  <m:sSub>
                                    <m:sSubPr>
                                      <m:ctrlPr>
                                        <a:rPr lang="en-US" altLang="en-US" sz="360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en-US" sz="3600" b="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𝑏</m:t>
                                      </m:r>
                                    </m:e>
                                    <m:sub>
                                      <m:r>
                                        <a:rPr lang="en-US" altLang="en-US" sz="3600" b="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1</m:t>
                                      </m:r>
                                    </m:sub>
                                  </m:sSub>
                                </m:e>
                                <m:e>
                                  <m:sSub>
                                    <m:sSubPr>
                                      <m:ctrlPr>
                                        <a:rPr lang="en-US" altLang="en-US" sz="360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en-US" sz="3600" b="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𝑏</m:t>
                                      </m:r>
                                    </m:e>
                                    <m:sub>
                                      <m:r>
                                        <a:rPr lang="en-US" altLang="en-US" sz="3600" b="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4</m:t>
                                      </m:r>
                                    </m:sub>
                                  </m:sSub>
                                </m:e>
                              </m:mr>
                            </m:m>
                          </m:e>
                        </m:d>
                      </m:num>
                      <m:den>
                        <m:sSub>
                          <m:sSubPr>
                            <m:ctrlPr>
                              <a:rPr lang="en-US" altLang="en-US" sz="360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altLang="en-US" sz="3600" b="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𝑏</m:t>
                            </m:r>
                          </m:e>
                          <m:sub>
                            <m:r>
                              <a:rPr lang="en-US" altLang="en-US" sz="3600" b="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altLang="en-US" sz="2800" dirty="0" smtClean="0">
                    <a:solidFill>
                      <a:srgbClr val="000000"/>
                    </a:solidFill>
                    <a:latin typeface="VNI-Times" pitchFamily="2" charset="0"/>
                    <a:cs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en-US" sz="360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altLang="en-US" sz="360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altLang="en-US" sz="3600" b="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𝑏</m:t>
                            </m:r>
                          </m:e>
                          <m:sub>
                            <m:r>
                              <a:rPr lang="en-US" altLang="en-US" sz="3600" b="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  <m:sSub>
                          <m:sSubPr>
                            <m:ctrlPr>
                              <a:rPr lang="en-US" altLang="en-US" sz="360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altLang="en-US" sz="3600" b="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altLang="en-US" sz="3600" b="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7</m:t>
                            </m:r>
                          </m:sub>
                        </m:sSub>
                        <m:r>
                          <a:rPr lang="en-US" altLang="en-US" sz="3600" b="0" i="1" dirty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en-US" altLang="en-US" sz="360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altLang="en-US" sz="3600" b="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altLang="en-US" sz="3600" b="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  <m:sSub>
                          <m:sSubPr>
                            <m:ctrlPr>
                              <a:rPr lang="en-US" altLang="en-US" sz="360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altLang="en-US" sz="3600" b="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𝑏</m:t>
                            </m:r>
                          </m:e>
                          <m:sub>
                            <m:r>
                              <a:rPr lang="en-US" altLang="en-US" sz="3600" b="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4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altLang="en-US" sz="360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altLang="en-US" sz="3600" b="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𝑏</m:t>
                            </m:r>
                          </m:e>
                          <m:sub>
                            <m:r>
                              <a:rPr lang="en-US" altLang="en-US" sz="3600" b="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altLang="en-US" sz="2800" dirty="0" smtClean="0">
                    <a:solidFill>
                      <a:srgbClr val="000000"/>
                    </a:solidFill>
                    <a:latin typeface="VNI-Times" pitchFamily="2" charset="0"/>
                    <a:cs typeface="Times New Roman" panose="02020603050405020304" pitchFamily="18" charset="0"/>
                  </a:rPr>
                  <a:t> </a:t>
                </a:r>
                <a:endParaRPr lang="en-US" altLang="en-US" sz="2800" dirty="0">
                  <a:latin typeface="VNI-Times" pitchFamily="2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4" name="Rectangle 1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309562" y="5219517"/>
                <a:ext cx="5105400" cy="1315296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  <p:bldP spid="8" grpId="0"/>
      <p:bldP spid="13" grpId="0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-454025" y="685800"/>
            <a:ext cx="6075363" cy="52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indent="4572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n-US" altLang="en-US" sz="2800" b="1">
                <a:latin typeface="VNI-Times" pitchFamily="2" charset="0"/>
              </a:rPr>
              <a:t>b. Caùch thaønh laäp baûng Routh (tt)</a:t>
            </a:r>
            <a:r>
              <a:rPr lang="en-US" altLang="en-US" sz="2800">
                <a:latin typeface="VNI-Times" pitchFamily="2" charset="0"/>
              </a:rPr>
              <a:t>:</a:t>
            </a:r>
            <a:endParaRPr lang="en-GB" altLang="en-US" sz="2800">
              <a:latin typeface="VNI-Times" pitchFamily="2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00" y="104775"/>
            <a:ext cx="3667125" cy="2867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211138" y="1646238"/>
            <a:ext cx="39147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/>
            <a:r>
              <a:rPr lang="en-US" altLang="en-US" sz="2800">
                <a:latin typeface="VNI-Times" pitchFamily="2" charset="0"/>
                <a:cs typeface="Times New Roman" panose="02020603050405020304" pitchFamily="18" charset="0"/>
              </a:rPr>
              <a:t>Caùc heä soá ñöôïc xaùc ñònh</a:t>
            </a:r>
            <a:r>
              <a:rPr lang="en-US" altLang="en-US">
                <a:solidFill>
                  <a:srgbClr val="000000"/>
                </a:solidFill>
                <a:latin typeface="VNI-Times" pitchFamily="2" charset="0"/>
                <a:cs typeface="Times New Roman" panose="02020603050405020304" pitchFamily="18" charset="0"/>
              </a:rPr>
              <a:t>:</a:t>
            </a:r>
            <a:endParaRPr lang="en-US" altLang="en-US" sz="1600">
              <a:latin typeface="VNI-Times" pitchFamily="2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685800" y="3654425"/>
            <a:ext cx="277813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/>
            <a:r>
              <a:rPr lang="en-US" altLang="en-US" sz="2800" b="1">
                <a:latin typeface="VNI-Times" pitchFamily="2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altLang="en-US" sz="2800" b="1">
                <a:latin typeface="VNI-Times" pitchFamily="2" charset="0"/>
                <a:cs typeface="Times New Roman" panose="02020603050405020304" pitchFamily="18" charset="0"/>
              </a:rPr>
              <a:t>.</a:t>
            </a:r>
            <a:endParaRPr lang="en-US" altLang="en-US" sz="1600" b="1">
              <a:latin typeface="VNI-Times" pitchFamily="2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/>
              <p:cNvSpPr>
                <a:spLocks noChangeArrowheads="1"/>
              </p:cNvSpPr>
              <p:nvPr/>
            </p:nvSpPr>
            <p:spPr bwMode="auto">
              <a:xfrm>
                <a:off x="608013" y="2342042"/>
                <a:ext cx="5105400" cy="137191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just"/>
                <a14:m>
                  <m:oMath xmlns:m="http://schemas.openxmlformats.org/officeDocument/2006/math">
                    <m:sSub>
                      <m:sSubPr>
                        <m:ctrlPr>
                          <a:rPr lang="en-US" altLang="en-US" sz="280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altLang="en-US" sz="28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𝑑</m:t>
                        </m:r>
                      </m:e>
                      <m:sub>
                        <m:r>
                          <a:rPr lang="en-US" altLang="en-US" sz="28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altLang="en-US" sz="2800" dirty="0" smtClean="0">
                    <a:solidFill>
                      <a:srgbClr val="000000"/>
                    </a:solidFill>
                    <a:latin typeface="VNI-Times" pitchFamily="2" charset="0"/>
                    <a:cs typeface="Times New Roman" panose="02020603050405020304" pitchFamily="18" charset="0"/>
                  </a:rPr>
                  <a:t>= 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en-US" sz="3600" i="1" dirty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d>
                          <m:dPr>
                            <m:begChr m:val="|"/>
                            <m:endChr m:val="|"/>
                            <m:ctrlPr>
                              <a:rPr lang="en-US" altLang="en-US" sz="360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dPr>
                          <m:e>
                            <m:m>
                              <m:mPr>
                                <m:mcs>
                                  <m:mc>
                                    <m:mcPr>
                                      <m:count m:val="2"/>
                                      <m:mcJc m:val="center"/>
                                    </m:mcPr>
                                  </m:mc>
                                </m:mcs>
                                <m:ctrlPr>
                                  <a:rPr lang="en-US" altLang="en-US" sz="3600" i="1" dirty="0" smtClean="0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mPr>
                              <m:mr>
                                <m:e>
                                  <m:sSub>
                                    <m:sSubPr>
                                      <m:ctrlPr>
                                        <a:rPr lang="en-US" altLang="en-US" sz="360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en-US" sz="3600" b="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𝑏</m:t>
                                      </m:r>
                                    </m:e>
                                    <m:sub>
                                      <m:r>
                                        <a:rPr lang="en-US" altLang="en-US" sz="3600" b="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1</m:t>
                                      </m:r>
                                    </m:sub>
                                  </m:sSub>
                                </m:e>
                                <m:e>
                                  <m:sSub>
                                    <m:sSubPr>
                                      <m:ctrlPr>
                                        <a:rPr lang="en-US" altLang="en-US" sz="360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en-US" sz="3600" b="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𝑏</m:t>
                                      </m:r>
                                    </m:e>
                                    <m:sub>
                                      <m:r>
                                        <a:rPr lang="en-US" altLang="en-US" sz="3600" b="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2</m:t>
                                      </m:r>
                                    </m:sub>
                                  </m:sSub>
                                </m:e>
                              </m:mr>
                              <m:mr>
                                <m:e>
                                  <m:sSub>
                                    <m:sSubPr>
                                      <m:ctrlPr>
                                        <a:rPr lang="en-US" altLang="en-US" sz="360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en-US" sz="3600" b="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𝑐</m:t>
                                      </m:r>
                                    </m:e>
                                    <m:sub>
                                      <m:r>
                                        <a:rPr lang="en-US" altLang="en-US" sz="3600" b="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1</m:t>
                                      </m:r>
                                    </m:sub>
                                  </m:sSub>
                                </m:e>
                                <m:e>
                                  <m:sSub>
                                    <m:sSubPr>
                                      <m:ctrlPr>
                                        <a:rPr lang="en-US" altLang="en-US" sz="360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en-US" sz="3600" b="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𝑐</m:t>
                                      </m:r>
                                    </m:e>
                                    <m:sub>
                                      <m:r>
                                        <a:rPr lang="en-US" altLang="en-US" sz="3600" b="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2</m:t>
                                      </m:r>
                                    </m:sub>
                                  </m:sSub>
                                </m:e>
                              </m:mr>
                            </m:m>
                          </m:e>
                        </m:d>
                      </m:num>
                      <m:den>
                        <m:sSub>
                          <m:sSubPr>
                            <m:ctrlPr>
                              <a:rPr lang="en-US" altLang="en-US" sz="360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altLang="en-US" sz="3600" b="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𝑐</m:t>
                            </m:r>
                          </m:e>
                          <m:sub>
                            <m:r>
                              <a:rPr lang="en-US" altLang="en-US" sz="3600" b="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altLang="en-US" sz="2800" dirty="0" smtClean="0">
                    <a:solidFill>
                      <a:srgbClr val="000000"/>
                    </a:solidFill>
                    <a:latin typeface="VNI-Times" pitchFamily="2" charset="0"/>
                    <a:cs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en-US" sz="360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altLang="en-US" sz="360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altLang="en-US" sz="3600" b="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𝑐</m:t>
                            </m:r>
                          </m:e>
                          <m:sub>
                            <m:r>
                              <a:rPr lang="en-US" altLang="en-US" sz="3600" b="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  <m:sSub>
                          <m:sSubPr>
                            <m:ctrlPr>
                              <a:rPr lang="en-US" altLang="en-US" sz="360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altLang="en-US" sz="3600" b="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𝑏</m:t>
                            </m:r>
                          </m:e>
                          <m:sub>
                            <m:r>
                              <a:rPr lang="en-US" altLang="en-US" sz="3600" b="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en-US" altLang="en-US" sz="3600" b="0" i="1" dirty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en-US" altLang="en-US" sz="360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altLang="en-US" sz="3600" b="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𝑏</m:t>
                            </m:r>
                          </m:e>
                          <m:sub>
                            <m:r>
                              <a:rPr lang="en-US" altLang="en-US" sz="3600" b="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  <m:sSub>
                          <m:sSubPr>
                            <m:ctrlPr>
                              <a:rPr lang="en-US" altLang="en-US" sz="360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altLang="en-US" sz="3600" b="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𝑐</m:t>
                            </m:r>
                          </m:e>
                          <m:sub>
                            <m:r>
                              <a:rPr lang="en-US" altLang="en-US" sz="3600" b="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altLang="en-US" sz="360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altLang="en-US" sz="3600" b="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𝑐</m:t>
                            </m:r>
                          </m:e>
                          <m:sub>
                            <m:r>
                              <a:rPr lang="en-US" altLang="en-US" sz="3600" b="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altLang="en-US" sz="2800" dirty="0" smtClean="0">
                    <a:solidFill>
                      <a:srgbClr val="000000"/>
                    </a:solidFill>
                    <a:latin typeface="VNI-Times" pitchFamily="2" charset="0"/>
                    <a:cs typeface="Times New Roman" panose="02020603050405020304" pitchFamily="18" charset="0"/>
                  </a:rPr>
                  <a:t> </a:t>
                </a:r>
                <a:endParaRPr lang="en-US" altLang="en-US" sz="2800" dirty="0">
                  <a:latin typeface="VNI-Times" pitchFamily="2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608013" y="2342042"/>
                <a:ext cx="5105400" cy="1371914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Rectangle 12"/>
              <p:cNvSpPr>
                <a:spLocks noChangeArrowheads="1"/>
              </p:cNvSpPr>
              <p:nvPr/>
            </p:nvSpPr>
            <p:spPr bwMode="auto">
              <a:xfrm>
                <a:off x="612775" y="4919032"/>
                <a:ext cx="5105400" cy="12600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just"/>
                <a14:m>
                  <m:oMath xmlns:m="http://schemas.openxmlformats.org/officeDocument/2006/math">
                    <m:sSub>
                      <m:sSubPr>
                        <m:ctrlPr>
                          <a:rPr lang="en-US" altLang="en-US" sz="280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altLang="en-US" sz="28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𝑓</m:t>
                        </m:r>
                      </m:e>
                      <m:sub>
                        <m:r>
                          <a:rPr lang="en-US" altLang="en-US" sz="28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altLang="en-US" sz="2800" dirty="0" smtClean="0">
                    <a:solidFill>
                      <a:srgbClr val="000000"/>
                    </a:solidFill>
                    <a:latin typeface="VNI-Times" pitchFamily="2" charset="0"/>
                    <a:cs typeface="Times New Roman" panose="02020603050405020304" pitchFamily="18" charset="0"/>
                  </a:rPr>
                  <a:t>= 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en-US" sz="3600" i="1" dirty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d>
                          <m:dPr>
                            <m:begChr m:val="|"/>
                            <m:endChr m:val="|"/>
                            <m:ctrlPr>
                              <a:rPr lang="en-US" altLang="en-US" sz="360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dPr>
                          <m:e>
                            <m:m>
                              <m:mPr>
                                <m:mcs>
                                  <m:mc>
                                    <m:mcPr>
                                      <m:count m:val="2"/>
                                      <m:mcJc m:val="center"/>
                                    </m:mcPr>
                                  </m:mc>
                                </m:mcs>
                                <m:ctrlPr>
                                  <a:rPr lang="en-US" altLang="en-US" sz="3600" i="1" dirty="0" smtClean="0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mPr>
                              <m:mr>
                                <m:e>
                                  <m:sSub>
                                    <m:sSubPr>
                                      <m:ctrlPr>
                                        <a:rPr lang="en-US" altLang="en-US" sz="360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en-US" sz="3600" b="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𝑑</m:t>
                                      </m:r>
                                    </m:e>
                                    <m:sub>
                                      <m:r>
                                        <a:rPr lang="en-US" altLang="en-US" sz="3600" b="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1</m:t>
                                      </m:r>
                                    </m:sub>
                                  </m:sSub>
                                </m:e>
                                <m:e>
                                  <m:sSub>
                                    <m:sSubPr>
                                      <m:ctrlPr>
                                        <a:rPr lang="en-US" altLang="en-US" sz="360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en-US" sz="3600" b="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𝑑</m:t>
                                      </m:r>
                                    </m:e>
                                    <m:sub>
                                      <m:r>
                                        <a:rPr lang="en-US" altLang="en-US" sz="3600" b="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2</m:t>
                                      </m:r>
                                    </m:sub>
                                  </m:sSub>
                                </m:e>
                              </m:mr>
                              <m:mr>
                                <m:e>
                                  <m:sSub>
                                    <m:sSubPr>
                                      <m:ctrlPr>
                                        <a:rPr lang="en-US" altLang="en-US" sz="360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en-US" sz="3600" b="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𝑒</m:t>
                                      </m:r>
                                    </m:e>
                                    <m:sub>
                                      <m:r>
                                        <a:rPr lang="en-US" altLang="en-US" sz="3600" b="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1</m:t>
                                      </m:r>
                                    </m:sub>
                                  </m:sSub>
                                </m:e>
                                <m:e>
                                  <m:sSub>
                                    <m:sSubPr>
                                      <m:ctrlPr>
                                        <a:rPr lang="en-US" altLang="en-US" sz="360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en-US" sz="3600" b="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𝑒</m:t>
                                      </m:r>
                                    </m:e>
                                    <m:sub>
                                      <m:r>
                                        <a:rPr lang="en-US" altLang="en-US" sz="3600" b="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2</m:t>
                                      </m:r>
                                    </m:sub>
                                  </m:sSub>
                                </m:e>
                              </m:mr>
                            </m:m>
                          </m:e>
                        </m:d>
                      </m:num>
                      <m:den>
                        <m:r>
                          <a:rPr lang="en-US" altLang="en-US" sz="3600" i="1" dirty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𝑒</m:t>
                        </m:r>
                      </m:den>
                    </m:f>
                  </m:oMath>
                </a14:m>
                <a:r>
                  <a:rPr lang="en-US" altLang="en-US" sz="2800" dirty="0" smtClean="0">
                    <a:solidFill>
                      <a:srgbClr val="000000"/>
                    </a:solidFill>
                    <a:latin typeface="VNI-Times" pitchFamily="2" charset="0"/>
                    <a:cs typeface="Times New Roman" panose="02020603050405020304" pitchFamily="18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en-US" sz="360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altLang="en-US" sz="360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altLang="en-US" sz="3600" b="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𝑒</m:t>
                            </m:r>
                          </m:e>
                          <m:sub>
                            <m:r>
                              <a:rPr lang="en-US" altLang="en-US" sz="3600" b="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  <m:sSub>
                          <m:sSubPr>
                            <m:ctrlPr>
                              <a:rPr lang="en-US" altLang="en-US" sz="360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altLang="en-US" sz="3600" b="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𝑑</m:t>
                            </m:r>
                          </m:e>
                          <m:sub>
                            <m:r>
                              <a:rPr lang="en-US" altLang="en-US" sz="3600" b="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b>
                        </m:sSub>
                        <m:r>
                          <a:rPr lang="en-US" altLang="en-US" sz="3600" b="0" i="1" dirty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+</m:t>
                        </m:r>
                        <m:sSub>
                          <m:sSubPr>
                            <m:ctrlPr>
                              <a:rPr lang="en-US" altLang="en-US" sz="360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altLang="en-US" sz="3600" b="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𝑑</m:t>
                            </m:r>
                          </m:e>
                          <m:sub>
                            <m:r>
                              <a:rPr lang="en-US" altLang="en-US" sz="3600" b="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  <m:sSub>
                          <m:sSubPr>
                            <m:ctrlPr>
                              <a:rPr lang="en-US" altLang="en-US" sz="360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altLang="en-US" sz="3600" b="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𝑒</m:t>
                            </m:r>
                          </m:e>
                          <m:sub>
                            <m:r>
                              <a:rPr lang="en-US" altLang="en-US" sz="3600" b="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2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altLang="en-US" sz="360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altLang="en-US" sz="3600" b="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𝑒</m:t>
                            </m:r>
                          </m:e>
                          <m:sub>
                            <m:r>
                              <a:rPr lang="en-US" altLang="en-US" sz="3600" b="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altLang="en-US" sz="2800" dirty="0" smtClean="0">
                    <a:solidFill>
                      <a:srgbClr val="000000"/>
                    </a:solidFill>
                    <a:latin typeface="VNI-Times" pitchFamily="2" charset="0"/>
                    <a:cs typeface="Times New Roman" panose="02020603050405020304" pitchFamily="18" charset="0"/>
                  </a:rPr>
                  <a:t> </a:t>
                </a:r>
                <a:endParaRPr lang="en-US" altLang="en-US" sz="2800" dirty="0">
                  <a:latin typeface="VNI-Times" pitchFamily="2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3" name="Rectangle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612775" y="4919032"/>
                <a:ext cx="5105400" cy="1260025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  <p:bldP spid="11" grpId="0"/>
      <p:bldP spid="12" grpId="0"/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52400" y="250825"/>
            <a:ext cx="2693988" cy="52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indent="4572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n-US" altLang="en-US" sz="2800" b="1">
                <a:latin typeface="VNI-Times" pitchFamily="2" charset="0"/>
                <a:cs typeface="Vani" panose="020B0502040204020203" pitchFamily="34" charset="0"/>
              </a:rPr>
              <a:t>c. Caùc ví duï</a:t>
            </a:r>
            <a:r>
              <a:rPr lang="en-US" altLang="en-US" sz="2800">
                <a:latin typeface="VNI-Times" pitchFamily="2" charset="0"/>
                <a:cs typeface="Vani" panose="020B0502040204020203" pitchFamily="34" charset="0"/>
              </a:rPr>
              <a:t>:</a:t>
            </a:r>
            <a:endParaRPr lang="en-GB" altLang="en-US" sz="2800">
              <a:latin typeface="VNI-Times" pitchFamily="2" charset="0"/>
              <a:cs typeface="Vani" panose="020B0502040204020203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-250825" y="909638"/>
            <a:ext cx="8836025" cy="1446212"/>
          </a:xfrm>
          <a:prstGeom prst="rect">
            <a:avLst/>
          </a:prstGeom>
        </p:spPr>
        <p:txBody>
          <a:bodyPr>
            <a:spAutoFit/>
          </a:bodyPr>
          <a:lstStyle/>
          <a:p>
            <a:pPr marL="990600" indent="-762000" algn="just">
              <a:spcAft>
                <a:spcPts val="0"/>
              </a:spcAft>
              <a:defRPr/>
            </a:pPr>
            <a:r>
              <a:rPr lang="en-US" sz="2800" u="sng" dirty="0"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Vd1</a:t>
            </a:r>
            <a:r>
              <a:rPr lang="en-US" sz="2800" dirty="0"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Xeùt</a:t>
            </a:r>
            <a:r>
              <a:rPr lang="en-US" sz="2800" dirty="0"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sz="2800" dirty="0"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oån</a:t>
            </a:r>
            <a:r>
              <a:rPr lang="en-US" sz="2800" dirty="0"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ñònh</a:t>
            </a:r>
            <a:r>
              <a:rPr lang="en-US" sz="2800" dirty="0"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2800" dirty="0"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tieâu</a:t>
            </a:r>
            <a:r>
              <a:rPr lang="en-US" sz="2800" dirty="0"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chuaån</a:t>
            </a:r>
            <a:r>
              <a:rPr lang="en-US" sz="2800" dirty="0"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Routh</a:t>
            </a:r>
            <a:r>
              <a:rPr lang="en-US" sz="2800" dirty="0"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heä</a:t>
            </a:r>
            <a:r>
              <a:rPr lang="en-US" sz="2800" dirty="0"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thoáng</a:t>
            </a:r>
            <a:r>
              <a:rPr lang="en-US" sz="2800" dirty="0"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ÑKTÑ </a:t>
            </a:r>
            <a:r>
              <a:rPr lang="en-US" sz="2800" dirty="0" err="1"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coù</a:t>
            </a:r>
            <a:r>
              <a:rPr lang="en-US" sz="2800" dirty="0"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PTÑT:</a:t>
            </a:r>
          </a:p>
          <a:p>
            <a:pPr marL="2057400" indent="228600" algn="just">
              <a:spcAft>
                <a:spcPts val="0"/>
              </a:spcAft>
              <a:defRPr/>
            </a:pPr>
            <a:r>
              <a:rPr lang="en-US" sz="3200" b="1" dirty="0">
                <a:solidFill>
                  <a:srgbClr val="C00000"/>
                </a:solidFill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2s</a:t>
            </a:r>
            <a:r>
              <a:rPr lang="en-US" sz="3200" b="1" baseline="30000" dirty="0">
                <a:solidFill>
                  <a:srgbClr val="C00000"/>
                </a:solidFill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3200" b="1" dirty="0">
                <a:solidFill>
                  <a:srgbClr val="C00000"/>
                </a:solidFill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 + 3s</a:t>
            </a:r>
            <a:r>
              <a:rPr lang="en-US" sz="3200" b="1" baseline="30000" dirty="0">
                <a:solidFill>
                  <a:srgbClr val="C00000"/>
                </a:solidFill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3200" b="1" dirty="0">
                <a:solidFill>
                  <a:srgbClr val="C00000"/>
                </a:solidFill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+2s+1</a:t>
            </a:r>
            <a:r>
              <a:rPr lang="en-US" sz="2800" b="1" dirty="0">
                <a:solidFill>
                  <a:srgbClr val="C00000"/>
                </a:solidFill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2800" b="1" dirty="0">
              <a:solidFill>
                <a:srgbClr val="C00000"/>
              </a:solidFill>
              <a:latin typeface="VNI-Times" pitchFamily="2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304800" y="2676525"/>
            <a:ext cx="5399088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n-US" altLang="en-US" sz="2800" u="sng">
                <a:latin typeface="VNI-Times" pitchFamily="2" charset="0"/>
                <a:cs typeface="Times New Roman" panose="02020603050405020304" pitchFamily="18" charset="0"/>
              </a:rPr>
              <a:t>Giải: </a:t>
            </a:r>
            <a:r>
              <a:rPr lang="en-US" altLang="en-US" sz="2800">
                <a:latin typeface="VNI-Times" pitchFamily="2" charset="0"/>
              </a:rPr>
              <a:t>Thieát laäp baûng Routh</a:t>
            </a:r>
          </a:p>
          <a:p>
            <a:endParaRPr lang="en-GB" altLang="en-US" sz="2800">
              <a:latin typeface="VNI-Times" pitchFamily="2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682750" y="3549650"/>
            <a:ext cx="405923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n-US" altLang="en-US" sz="2800" dirty="0">
                <a:latin typeface="VNI-Times" pitchFamily="2" charset="0"/>
                <a:cs typeface="Times New Roman" panose="02020603050405020304" pitchFamily="18" charset="0"/>
              </a:rPr>
              <a:t>S</a:t>
            </a:r>
            <a:r>
              <a:rPr lang="en-US" altLang="en-US" sz="2800" baseline="30000" dirty="0">
                <a:latin typeface="VNI-Times" pitchFamily="2" charset="0"/>
                <a:cs typeface="Times New Roman" panose="02020603050405020304" pitchFamily="18" charset="0"/>
              </a:rPr>
              <a:t>3</a:t>
            </a:r>
            <a:r>
              <a:rPr lang="en-US" altLang="en-US" sz="2800" dirty="0">
                <a:latin typeface="VNI-Times" pitchFamily="2" charset="0"/>
                <a:cs typeface="Times New Roman" panose="02020603050405020304" pitchFamily="18" charset="0"/>
              </a:rPr>
              <a:t>		2	2	0</a:t>
            </a:r>
            <a:endParaRPr lang="en-US" altLang="en-US" sz="2800" dirty="0"/>
          </a:p>
        </p:txBody>
      </p:sp>
      <p:sp>
        <p:nvSpPr>
          <p:cNvPr id="4" name="Rectangle 3"/>
          <p:cNvSpPr/>
          <p:nvPr/>
        </p:nvSpPr>
        <p:spPr>
          <a:xfrm>
            <a:off x="1692275" y="4203700"/>
            <a:ext cx="4149725" cy="5238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800" dirty="0">
                <a:solidFill>
                  <a:schemeClr val="tx1">
                    <a:lumMod val="95000"/>
                  </a:schemeClr>
                </a:solidFill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2800" baseline="30000" dirty="0">
                <a:solidFill>
                  <a:schemeClr val="tx1">
                    <a:lumMod val="95000"/>
                  </a:schemeClr>
                </a:solidFill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>
                <a:solidFill>
                  <a:schemeClr val="tx1">
                    <a:lumMod val="95000"/>
                  </a:schemeClr>
                </a:solidFill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		3	1	0 </a:t>
            </a:r>
            <a:endParaRPr lang="en-US" sz="2800" dirty="0">
              <a:solidFill>
                <a:schemeClr val="tx1">
                  <a:lumMod val="95000"/>
                </a:schemeClr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677988" y="4857750"/>
            <a:ext cx="3321050" cy="5222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800" dirty="0">
                <a:solidFill>
                  <a:schemeClr val="tx1">
                    <a:lumMod val="95000"/>
                  </a:schemeClr>
                </a:solidFill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2800" baseline="30000" dirty="0">
                <a:solidFill>
                  <a:schemeClr val="tx1">
                    <a:lumMod val="95000"/>
                  </a:schemeClr>
                </a:solidFill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800" dirty="0">
                <a:solidFill>
                  <a:schemeClr val="tx1">
                    <a:lumMod val="95000"/>
                  </a:schemeClr>
                </a:solidFill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		b1	b2</a:t>
            </a:r>
            <a:endParaRPr lang="en-US" sz="2800" dirty="0">
              <a:solidFill>
                <a:schemeClr val="tx1">
                  <a:lumMod val="95000"/>
                </a:schemeClr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692275" y="5510213"/>
            <a:ext cx="2374900" cy="5238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800" dirty="0">
                <a:solidFill>
                  <a:schemeClr val="tx1">
                    <a:lumMod val="95000"/>
                  </a:schemeClr>
                </a:solidFill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2800" baseline="30000" dirty="0">
                <a:solidFill>
                  <a:schemeClr val="tx1">
                    <a:lumMod val="95000"/>
                  </a:schemeClr>
                </a:solidFill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sz="2800" dirty="0">
                <a:solidFill>
                  <a:schemeClr val="tx1">
                    <a:lumMod val="95000"/>
                  </a:schemeClr>
                </a:solidFill>
                <a:latin typeface="VNI-Times" pitchFamily="2" charset="0"/>
                <a:ea typeface="Times New Roman" panose="02020603050405020304" pitchFamily="18" charset="0"/>
                <a:cs typeface="Times New Roman" panose="02020603050405020304" pitchFamily="18" charset="0"/>
              </a:rPr>
              <a:t>		c1</a:t>
            </a:r>
            <a:endParaRPr lang="en-US" sz="2800" dirty="0">
              <a:solidFill>
                <a:schemeClr val="tx1">
                  <a:lumMod val="9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  <p:bldP spid="7" grpId="0"/>
      <p:bldP spid="3" grpId="0"/>
      <p:bldP spid="4" grpId="0"/>
      <p:bldP spid="6" grpId="0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2" name="Rectangle 1"/>
          <p:cNvSpPr>
            <a:spLocks noChangeArrowheads="1"/>
          </p:cNvSpPr>
          <p:nvPr/>
        </p:nvSpPr>
        <p:spPr bwMode="auto">
          <a:xfrm>
            <a:off x="333375" y="644525"/>
            <a:ext cx="8416925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vi-VN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Tính t</a:t>
            </a: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oán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GB" altLang="en-US" sz="2800" dirty="0">
              <a:latin typeface="VNI-Times" pitchFamily="2" charset="0"/>
              <a:cs typeface="Times New Roman" panose="02020603050405020304" pitchFamily="18" charset="0"/>
            </a:endParaRPr>
          </a:p>
        </p:txBody>
      </p:sp>
      <p:sp>
        <p:nvSpPr>
          <p:cNvPr id="19466" name="Rectangle 25"/>
          <p:cNvSpPr>
            <a:spLocks noChangeArrowheads="1"/>
          </p:cNvSpPr>
          <p:nvPr/>
        </p:nvSpPr>
        <p:spPr bwMode="auto">
          <a:xfrm>
            <a:off x="5257800" y="304800"/>
            <a:ext cx="3705225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n-US" altLang="en-US" sz="2400">
                <a:latin typeface="VNI-Times" pitchFamily="2" charset="0"/>
                <a:cs typeface="Times New Roman" panose="02020603050405020304" pitchFamily="18" charset="0"/>
              </a:rPr>
              <a:t>S</a:t>
            </a:r>
            <a:r>
              <a:rPr lang="en-US" altLang="en-US" sz="2400" baseline="30000">
                <a:latin typeface="VNI-Times" pitchFamily="2" charset="0"/>
                <a:cs typeface="Times New Roman" panose="02020603050405020304" pitchFamily="18" charset="0"/>
              </a:rPr>
              <a:t>3</a:t>
            </a:r>
            <a:r>
              <a:rPr lang="en-US" altLang="en-US" sz="2400">
                <a:latin typeface="VNI-Times" pitchFamily="2" charset="0"/>
                <a:cs typeface="Times New Roman" panose="02020603050405020304" pitchFamily="18" charset="0"/>
              </a:rPr>
              <a:t>	2	2	0</a:t>
            </a:r>
            <a:endParaRPr lang="en-GB" altLang="en-US" sz="1600">
              <a:latin typeface="VNI-Times" pitchFamily="2" charset="0"/>
              <a:cs typeface="Times New Roman" panose="02020603050405020304" pitchFamily="18" charset="0"/>
            </a:endParaRPr>
          </a:p>
          <a:p>
            <a:r>
              <a:rPr lang="en-US" altLang="en-US" sz="2400">
                <a:latin typeface="VNI-Times" pitchFamily="2" charset="0"/>
                <a:cs typeface="Times New Roman" panose="02020603050405020304" pitchFamily="18" charset="0"/>
              </a:rPr>
              <a:t>S</a:t>
            </a:r>
            <a:r>
              <a:rPr lang="en-US" altLang="en-US" sz="2400" baseline="30000">
                <a:latin typeface="VNI-Times" pitchFamily="2" charset="0"/>
                <a:cs typeface="Times New Roman" panose="02020603050405020304" pitchFamily="18" charset="0"/>
              </a:rPr>
              <a:t>2</a:t>
            </a:r>
            <a:r>
              <a:rPr lang="en-US" altLang="en-US" sz="2400">
                <a:latin typeface="VNI-Times" pitchFamily="2" charset="0"/>
                <a:cs typeface="Times New Roman" panose="02020603050405020304" pitchFamily="18" charset="0"/>
              </a:rPr>
              <a:t>	3	1	0</a:t>
            </a:r>
            <a:endParaRPr lang="en-GB" altLang="en-US" sz="1600">
              <a:latin typeface="VNI-Times" pitchFamily="2" charset="0"/>
              <a:cs typeface="Times New Roman" panose="02020603050405020304" pitchFamily="18" charset="0"/>
            </a:endParaRPr>
          </a:p>
          <a:p>
            <a:r>
              <a:rPr lang="en-US" altLang="en-US" sz="2400">
                <a:latin typeface="VNI-Times" pitchFamily="2" charset="0"/>
                <a:cs typeface="Times New Roman" panose="02020603050405020304" pitchFamily="18" charset="0"/>
              </a:rPr>
              <a:t>S</a:t>
            </a:r>
            <a:r>
              <a:rPr lang="en-US" altLang="en-US" sz="2400" baseline="30000">
                <a:latin typeface="VNI-Times" pitchFamily="2" charset="0"/>
                <a:cs typeface="Times New Roman" panose="02020603050405020304" pitchFamily="18" charset="0"/>
              </a:rPr>
              <a:t>1</a:t>
            </a:r>
            <a:r>
              <a:rPr lang="en-US" altLang="en-US" sz="2400">
                <a:latin typeface="VNI-Times" pitchFamily="2" charset="0"/>
                <a:cs typeface="Times New Roman" panose="02020603050405020304" pitchFamily="18" charset="0"/>
              </a:rPr>
              <a:t>	b1	b2</a:t>
            </a:r>
            <a:endParaRPr lang="en-GB" altLang="en-US" sz="1600">
              <a:latin typeface="VNI-Times" pitchFamily="2" charset="0"/>
              <a:cs typeface="Times New Roman" panose="02020603050405020304" pitchFamily="18" charset="0"/>
            </a:endParaRPr>
          </a:p>
          <a:p>
            <a:r>
              <a:rPr lang="en-US" altLang="en-US" sz="2400">
                <a:latin typeface="VNI-Times" pitchFamily="2" charset="0"/>
                <a:cs typeface="Times New Roman" panose="02020603050405020304" pitchFamily="18" charset="0"/>
              </a:rPr>
              <a:t>S</a:t>
            </a:r>
            <a:r>
              <a:rPr lang="en-US" altLang="en-US" sz="2400" baseline="30000">
                <a:latin typeface="VNI-Times" pitchFamily="2" charset="0"/>
                <a:cs typeface="Times New Roman" panose="02020603050405020304" pitchFamily="18" charset="0"/>
              </a:rPr>
              <a:t>0</a:t>
            </a:r>
            <a:r>
              <a:rPr lang="en-US" altLang="en-US" sz="2400">
                <a:latin typeface="VNI-Times" pitchFamily="2" charset="0"/>
                <a:cs typeface="Times New Roman" panose="02020603050405020304" pitchFamily="18" charset="0"/>
              </a:rPr>
              <a:t>	c1</a:t>
            </a:r>
            <a:endParaRPr lang="en-GB" altLang="en-US" sz="24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>
                <a:spLocks noChangeArrowheads="1"/>
              </p:cNvSpPr>
              <p:nvPr/>
            </p:nvSpPr>
            <p:spPr bwMode="auto">
              <a:xfrm>
                <a:off x="533400" y="1824561"/>
                <a:ext cx="6248400" cy="127175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just"/>
                <a14:m>
                  <m:oMath xmlns:m="http://schemas.openxmlformats.org/officeDocument/2006/math">
                    <m:sSub>
                      <m:sSubPr>
                        <m:ctrlPr>
                          <a:rPr lang="en-US" altLang="en-US" sz="280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altLang="en-US" sz="28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b>
                        <m:r>
                          <a:rPr lang="en-US" altLang="en-US" sz="28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altLang="en-US" sz="2800" dirty="0" smtClean="0">
                    <a:solidFill>
                      <a:srgbClr val="000000"/>
                    </a:solidFill>
                    <a:latin typeface="VNI-Times" pitchFamily="2" charset="0"/>
                    <a:cs typeface="Times New Roman" panose="02020603050405020304" pitchFamily="18" charset="0"/>
                  </a:rPr>
                  <a:t>= 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en-US" sz="3600" i="1" dirty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d>
                          <m:dPr>
                            <m:begChr m:val="|"/>
                            <m:endChr m:val="|"/>
                            <m:ctrlPr>
                              <a:rPr lang="en-US" altLang="en-US" sz="360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dPr>
                          <m:e>
                            <m:m>
                              <m:mPr>
                                <m:mcs>
                                  <m:mc>
                                    <m:mcPr>
                                      <m:count m:val="2"/>
                                      <m:mcJc m:val="center"/>
                                    </m:mcPr>
                                  </m:mc>
                                </m:mcs>
                                <m:ctrlPr>
                                  <a:rPr lang="en-US" altLang="en-US" sz="3600" i="1" dirty="0" smtClean="0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mPr>
                              <m:mr>
                                <m:e>
                                  <m:sSub>
                                    <m:sSubPr>
                                      <m:ctrlPr>
                                        <a:rPr lang="en-US" altLang="en-US" sz="360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en-US" sz="3600" b="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𝑎</m:t>
                                      </m:r>
                                    </m:e>
                                    <m:sub>
                                      <m:r>
                                        <a:rPr lang="en-US" altLang="en-US" sz="3600" b="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0</m:t>
                                      </m:r>
                                    </m:sub>
                                  </m:sSub>
                                </m:e>
                                <m:e>
                                  <m:sSub>
                                    <m:sSubPr>
                                      <m:ctrlPr>
                                        <a:rPr lang="en-US" altLang="en-US" sz="360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en-US" sz="3600" b="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𝑎</m:t>
                                      </m:r>
                                    </m:e>
                                    <m:sub>
                                      <m:r>
                                        <a:rPr lang="en-US" altLang="en-US" sz="3600" b="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2</m:t>
                                      </m:r>
                                    </m:sub>
                                  </m:sSub>
                                </m:e>
                              </m:mr>
                              <m:mr>
                                <m:e>
                                  <m:sSub>
                                    <m:sSubPr>
                                      <m:ctrlPr>
                                        <a:rPr lang="en-US" altLang="en-US" sz="360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en-US" sz="3600" b="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𝑎</m:t>
                                      </m:r>
                                    </m:e>
                                    <m:sub>
                                      <m:r>
                                        <a:rPr lang="en-US" altLang="en-US" sz="3600" b="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1</m:t>
                                      </m:r>
                                    </m:sub>
                                  </m:sSub>
                                </m:e>
                                <m:e>
                                  <m:sSub>
                                    <m:sSubPr>
                                      <m:ctrlPr>
                                        <a:rPr lang="en-US" altLang="en-US" sz="360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en-US" sz="3600" b="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𝑎</m:t>
                                      </m:r>
                                    </m:e>
                                    <m:sub>
                                      <m:r>
                                        <a:rPr lang="en-US" altLang="en-US" sz="3600" b="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3</m:t>
                                      </m:r>
                                    </m:sub>
                                  </m:sSub>
                                </m:e>
                              </m:mr>
                            </m:m>
                          </m:e>
                        </m:d>
                      </m:num>
                      <m:den>
                        <m:sSub>
                          <m:sSubPr>
                            <m:ctrlPr>
                              <a:rPr lang="en-US" altLang="en-US" sz="360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altLang="en-US" sz="3600" b="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altLang="en-US" sz="3600" b="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altLang="en-US" sz="2800" dirty="0" smtClean="0">
                    <a:solidFill>
                      <a:srgbClr val="000000"/>
                    </a:solidFill>
                    <a:latin typeface="VNI-Times" pitchFamily="2" charset="0"/>
                    <a:cs typeface="Times New Roman" panose="02020603050405020304" pitchFamily="18" charset="0"/>
                  </a:rPr>
                  <a:t> = 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en-US" sz="3600" i="1" dirty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d>
                          <m:dPr>
                            <m:begChr m:val="|"/>
                            <m:endChr m:val="|"/>
                            <m:ctrlPr>
                              <a:rPr lang="en-US" altLang="en-US" sz="3600" i="1" dirty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dPr>
                          <m:e>
                            <m:m>
                              <m:mPr>
                                <m:mcs>
                                  <m:mc>
                                    <m:mcPr>
                                      <m:count m:val="2"/>
                                      <m:mcJc m:val="center"/>
                                    </m:mcPr>
                                  </m:mc>
                                </m:mcs>
                                <m:ctrlPr>
                                  <a:rPr lang="en-US" altLang="en-US" sz="3600" i="1" dirty="0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mPr>
                              <m:mr>
                                <m:e>
                                  <m:r>
                                    <a:rPr lang="en-US" altLang="en-US" sz="3600" b="0" i="1" dirty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2</m:t>
                                  </m:r>
                                </m:e>
                                <m:e>
                                  <m:r>
                                    <a:rPr lang="en-US" altLang="en-US" sz="3600" b="0" i="1" dirty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2</m:t>
                                  </m:r>
                                </m:e>
                              </m:mr>
                              <m:mr>
                                <m:e>
                                  <m:r>
                                    <a:rPr lang="en-US" altLang="en-US" sz="3600" b="0" i="1" dirty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3</m:t>
                                  </m:r>
                                </m:e>
                                <m:e>
                                  <m:r>
                                    <a:rPr lang="en-US" altLang="en-US" sz="3600" b="0" i="1" dirty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1</m:t>
                                  </m:r>
                                </m:e>
                              </m:mr>
                            </m:m>
                          </m:e>
                        </m:d>
                      </m:num>
                      <m:den>
                        <m:r>
                          <a:rPr lang="en-US" altLang="en-US" sz="3600" b="0" i="1" dirty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US" altLang="en-US" sz="2800" dirty="0" smtClean="0">
                    <a:solidFill>
                      <a:srgbClr val="000000"/>
                    </a:solidFill>
                    <a:latin typeface="VNI-Times" pitchFamily="2" charset="0"/>
                    <a:cs typeface="Times New Roman" panose="02020603050405020304" pitchFamily="18" charset="0"/>
                  </a:rPr>
                  <a:t> 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en-US" sz="3600" i="1" dirty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en-US" sz="3600" b="0" i="1" dirty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(−4)</m:t>
                        </m:r>
                      </m:num>
                      <m:den>
                        <m:r>
                          <a:rPr lang="en-US" altLang="en-US" sz="3600" b="0" i="1" dirty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US" altLang="en-US" sz="3600" dirty="0" smtClean="0">
                    <a:solidFill>
                      <a:srgbClr val="000000"/>
                    </a:solidFill>
                    <a:latin typeface="VNI-Times" pitchFamily="2" charset="0"/>
                    <a:cs typeface="Times New Roman" panose="02020603050405020304" pitchFamily="18" charset="0"/>
                  </a:rPr>
                  <a:t> 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en-US" sz="3600" i="1" dirty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en-US" sz="3600" b="0" i="1" dirty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4</m:t>
                        </m:r>
                      </m:num>
                      <m:den>
                        <m:r>
                          <a:rPr lang="en-US" altLang="en-US" sz="3600" b="0" i="1" dirty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US" altLang="en-US" sz="2800" dirty="0" smtClean="0">
                    <a:solidFill>
                      <a:srgbClr val="000000"/>
                    </a:solidFill>
                    <a:latin typeface="VNI-Times" pitchFamily="2" charset="0"/>
                    <a:cs typeface="Times New Roman" panose="02020603050405020304" pitchFamily="18" charset="0"/>
                  </a:rPr>
                  <a:t> </a:t>
                </a:r>
                <a:endParaRPr lang="en-US" altLang="en-US" sz="2800" dirty="0">
                  <a:latin typeface="VNI-Times" pitchFamily="2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533400" y="1824561"/>
                <a:ext cx="6248400" cy="1271758"/>
              </a:xfrm>
              <a:prstGeom prst="rect">
                <a:avLst/>
              </a:prstGeom>
              <a:blipFill rotWithShape="0">
                <a:blip r:embed="rId2"/>
                <a:stretch>
                  <a:fillRect b="-1914"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/>
              <p:cNvSpPr>
                <a:spLocks noChangeArrowheads="1"/>
              </p:cNvSpPr>
              <p:nvPr/>
            </p:nvSpPr>
            <p:spPr bwMode="auto">
              <a:xfrm>
                <a:off x="685800" y="5019849"/>
                <a:ext cx="5472718" cy="164198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just"/>
                <a14:m>
                  <m:oMath xmlns:m="http://schemas.openxmlformats.org/officeDocument/2006/math">
                    <m:sSub>
                      <m:sSubPr>
                        <m:ctrlPr>
                          <a:rPr lang="en-US" altLang="en-US" sz="280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altLang="en-US" sz="28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𝑐</m:t>
                        </m:r>
                      </m:e>
                      <m:sub>
                        <m:r>
                          <a:rPr lang="en-US" altLang="en-US" sz="28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en-US" altLang="en-US" sz="2800" dirty="0" smtClean="0">
                    <a:solidFill>
                      <a:srgbClr val="000000"/>
                    </a:solidFill>
                    <a:latin typeface="VNI-Times" pitchFamily="2" charset="0"/>
                    <a:cs typeface="Times New Roman" panose="02020603050405020304" pitchFamily="18" charset="0"/>
                  </a:rPr>
                  <a:t>= 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en-US" sz="3600" i="1" dirty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d>
                          <m:dPr>
                            <m:begChr m:val="|"/>
                            <m:endChr m:val="|"/>
                            <m:ctrlPr>
                              <a:rPr lang="en-US" altLang="en-US" sz="360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dPr>
                          <m:e>
                            <m:m>
                              <m:mPr>
                                <m:mcs>
                                  <m:mc>
                                    <m:mcPr>
                                      <m:count m:val="2"/>
                                      <m:mcJc m:val="center"/>
                                    </m:mcPr>
                                  </m:mc>
                                </m:mcs>
                                <m:ctrlPr>
                                  <a:rPr lang="en-US" altLang="en-US" sz="3600" i="1" dirty="0" smtClean="0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mPr>
                              <m:mr>
                                <m:e>
                                  <m:sSub>
                                    <m:sSubPr>
                                      <m:ctrlPr>
                                        <a:rPr lang="en-US" altLang="en-US" sz="360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en-US" sz="3600" b="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𝑎</m:t>
                                      </m:r>
                                    </m:e>
                                    <m:sub>
                                      <m:r>
                                        <a:rPr lang="en-US" altLang="en-US" sz="3600" b="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1</m:t>
                                      </m:r>
                                    </m:sub>
                                  </m:sSub>
                                </m:e>
                                <m:e>
                                  <m:sSub>
                                    <m:sSubPr>
                                      <m:ctrlPr>
                                        <a:rPr lang="en-US" altLang="en-US" sz="360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en-US" sz="3600" b="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𝑎</m:t>
                                      </m:r>
                                    </m:e>
                                    <m:sub>
                                      <m:r>
                                        <a:rPr lang="en-US" altLang="en-US" sz="3600" b="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3</m:t>
                                      </m:r>
                                    </m:sub>
                                  </m:sSub>
                                </m:e>
                              </m:mr>
                              <m:mr>
                                <m:e>
                                  <m:sSub>
                                    <m:sSubPr>
                                      <m:ctrlPr>
                                        <a:rPr lang="en-US" altLang="en-US" sz="360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en-US" sz="3600" b="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𝑏</m:t>
                                      </m:r>
                                    </m:e>
                                    <m:sub>
                                      <m:r>
                                        <a:rPr lang="en-US" altLang="en-US" sz="3600" b="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1</m:t>
                                      </m:r>
                                    </m:sub>
                                  </m:sSub>
                                </m:e>
                                <m:e>
                                  <m:sSub>
                                    <m:sSubPr>
                                      <m:ctrlPr>
                                        <a:rPr lang="en-US" altLang="en-US" sz="360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en-US" sz="3600" b="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𝑏</m:t>
                                      </m:r>
                                    </m:e>
                                    <m:sub>
                                      <m:r>
                                        <a:rPr lang="en-US" altLang="en-US" sz="3600" b="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2</m:t>
                                      </m:r>
                                    </m:sub>
                                  </m:sSub>
                                </m:e>
                              </m:mr>
                            </m:m>
                          </m:e>
                        </m:d>
                      </m:num>
                      <m:den>
                        <m:sSub>
                          <m:sSubPr>
                            <m:ctrlPr>
                              <a:rPr lang="en-US" altLang="en-US" sz="360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altLang="en-US" sz="3600" b="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𝑏</m:t>
                            </m:r>
                          </m:e>
                          <m:sub>
                            <m:r>
                              <a:rPr lang="en-US" altLang="en-US" sz="3600" b="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altLang="en-US" sz="2800" dirty="0" smtClean="0">
                    <a:solidFill>
                      <a:srgbClr val="000000"/>
                    </a:solidFill>
                    <a:latin typeface="VNI-Times" pitchFamily="2" charset="0"/>
                    <a:cs typeface="Times New Roman" panose="02020603050405020304" pitchFamily="18" charset="0"/>
                  </a:rPr>
                  <a:t> =-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en-US" sz="3600" i="1" dirty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d>
                          <m:dPr>
                            <m:begChr m:val="|"/>
                            <m:endChr m:val="|"/>
                            <m:ctrlPr>
                              <a:rPr lang="en-US" altLang="en-US" sz="3600" i="1" dirty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dPr>
                          <m:e>
                            <m:m>
                              <m:mPr>
                                <m:mcs>
                                  <m:mc>
                                    <m:mcPr>
                                      <m:count m:val="2"/>
                                      <m:mcJc m:val="center"/>
                                    </m:mcPr>
                                  </m:mc>
                                </m:mcs>
                                <m:ctrlPr>
                                  <a:rPr lang="en-US" altLang="en-US" sz="3600" i="1" dirty="0" smtClean="0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mPr>
                              <m:mr>
                                <m:e>
                                  <m:r>
                                    <a:rPr lang="en-US" altLang="en-US" sz="3600" b="0" i="1" dirty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3</m:t>
                                  </m:r>
                                </m:e>
                                <m:e>
                                  <m:r>
                                    <a:rPr lang="en-US" altLang="en-US" sz="3600" b="0" i="1" dirty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1</m:t>
                                  </m:r>
                                </m:e>
                              </m:mr>
                              <m:mr>
                                <m:e>
                                  <m:f>
                                    <m:fPr>
                                      <m:ctrlPr>
                                        <a:rPr lang="en-US" altLang="en-US" sz="360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fPr>
                                    <m:num>
                                      <m:r>
                                        <a:rPr lang="en-US" altLang="en-US" sz="3600" b="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4</m:t>
                                      </m:r>
                                    </m:num>
                                    <m:den>
                                      <m:r>
                                        <a:rPr lang="en-US" altLang="en-US" sz="3600" b="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3</m:t>
                                      </m:r>
                                    </m:den>
                                  </m:f>
                                </m:e>
                                <m:e>
                                  <m:r>
                                    <a:rPr lang="en-US" altLang="en-US" sz="3600" b="0" i="1" dirty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0</m:t>
                                  </m:r>
                                </m:e>
                              </m:mr>
                            </m:m>
                          </m:e>
                        </m:d>
                      </m:num>
                      <m:den>
                        <m:f>
                          <m:fPr>
                            <m:ctrlPr>
                              <a:rPr lang="en-US" altLang="en-US" sz="3600" i="1" dirty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fPr>
                          <m:num>
                            <m:r>
                              <a:rPr lang="en-US" altLang="en-US" sz="3600" i="1" dirty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4</m:t>
                            </m:r>
                          </m:num>
                          <m:den>
                            <m:r>
                              <a:rPr lang="en-US" altLang="en-US" sz="3600" i="1" dirty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3</m:t>
                            </m:r>
                          </m:den>
                        </m:f>
                      </m:den>
                    </m:f>
                  </m:oMath>
                </a14:m>
                <a:r>
                  <a:rPr lang="en-US" altLang="en-US" sz="2800" dirty="0" smtClean="0">
                    <a:solidFill>
                      <a:srgbClr val="000000"/>
                    </a:solidFill>
                    <a:latin typeface="VNI-Times" pitchFamily="2" charset="0"/>
                    <a:cs typeface="Times New Roman" panose="02020603050405020304" pitchFamily="18" charset="0"/>
                  </a:rPr>
                  <a:t> = </a:t>
                </a:r>
                <a:r>
                  <a:rPr lang="en-US" altLang="en-US" sz="3200" dirty="0" smtClean="0">
                    <a:solidFill>
                      <a:srgbClr val="000000"/>
                    </a:solidFill>
                    <a:latin typeface="VNI-Times" pitchFamily="2" charset="0"/>
                    <a:cs typeface="Times New Roman" panose="02020603050405020304" pitchFamily="18" charset="0"/>
                  </a:rPr>
                  <a:t>1</a:t>
                </a:r>
                <a:endParaRPr lang="en-US" altLang="en-US" sz="3200" dirty="0">
                  <a:latin typeface="VNI-Times" pitchFamily="2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685800" y="5019849"/>
                <a:ext cx="5472718" cy="1641988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Rectangle 12"/>
              <p:cNvSpPr>
                <a:spLocks noChangeArrowheads="1"/>
              </p:cNvSpPr>
              <p:nvPr/>
            </p:nvSpPr>
            <p:spPr bwMode="auto">
              <a:xfrm>
                <a:off x="685800" y="3426719"/>
                <a:ext cx="5472718" cy="13174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algn="just"/>
                <a14:m>
                  <m:oMath xmlns:m="http://schemas.openxmlformats.org/officeDocument/2006/math">
                    <m:sSub>
                      <m:sSubPr>
                        <m:ctrlPr>
                          <a:rPr lang="en-US" altLang="en-US" sz="280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altLang="en-US" sz="28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𝑏</m:t>
                        </m:r>
                      </m:e>
                      <m:sub>
                        <m:r>
                          <a:rPr lang="en-US" altLang="en-US" sz="2800" b="0" i="1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altLang="en-US" sz="2800" dirty="0" smtClean="0">
                    <a:solidFill>
                      <a:srgbClr val="000000"/>
                    </a:solidFill>
                    <a:latin typeface="VNI-Times" pitchFamily="2" charset="0"/>
                    <a:cs typeface="Times New Roman" panose="02020603050405020304" pitchFamily="18" charset="0"/>
                  </a:rPr>
                  <a:t>= 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en-US" sz="3600" i="1" dirty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d>
                          <m:dPr>
                            <m:begChr m:val="|"/>
                            <m:endChr m:val="|"/>
                            <m:ctrlPr>
                              <a:rPr lang="en-US" altLang="en-US" sz="360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dPr>
                          <m:e>
                            <m:m>
                              <m:mPr>
                                <m:mcs>
                                  <m:mc>
                                    <m:mcPr>
                                      <m:count m:val="2"/>
                                      <m:mcJc m:val="center"/>
                                    </m:mcPr>
                                  </m:mc>
                                </m:mcs>
                                <m:ctrlPr>
                                  <a:rPr lang="en-US" altLang="en-US" sz="3600" i="1" dirty="0" smtClean="0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mPr>
                              <m:mr>
                                <m:e>
                                  <m:sSub>
                                    <m:sSubPr>
                                      <m:ctrlPr>
                                        <a:rPr lang="en-US" altLang="en-US" sz="360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en-US" sz="3600" b="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𝑎</m:t>
                                      </m:r>
                                    </m:e>
                                    <m:sub>
                                      <m:r>
                                        <a:rPr lang="en-US" altLang="en-US" sz="3600" b="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0</m:t>
                                      </m:r>
                                    </m:sub>
                                  </m:sSub>
                                </m:e>
                                <m:e>
                                  <m:sSub>
                                    <m:sSubPr>
                                      <m:ctrlPr>
                                        <a:rPr lang="en-US" altLang="en-US" sz="360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en-US" sz="3600" b="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𝑎</m:t>
                                      </m:r>
                                    </m:e>
                                    <m:sub>
                                      <m:r>
                                        <a:rPr lang="en-US" altLang="en-US" sz="3600" b="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4</m:t>
                                      </m:r>
                                    </m:sub>
                                  </m:sSub>
                                </m:e>
                              </m:mr>
                              <m:mr>
                                <m:e>
                                  <m:sSub>
                                    <m:sSubPr>
                                      <m:ctrlPr>
                                        <a:rPr lang="en-US" altLang="en-US" sz="360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en-US" sz="3600" b="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𝑎</m:t>
                                      </m:r>
                                    </m:e>
                                    <m:sub>
                                      <m:r>
                                        <a:rPr lang="en-US" altLang="en-US" sz="3600" b="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1</m:t>
                                      </m:r>
                                    </m:sub>
                                  </m:sSub>
                                </m:e>
                                <m:e>
                                  <m:sSub>
                                    <m:sSubPr>
                                      <m:ctrlPr>
                                        <a:rPr lang="en-US" altLang="en-US" sz="360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en-US" altLang="en-US" sz="3600" b="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𝑎</m:t>
                                      </m:r>
                                    </m:e>
                                    <m:sub>
                                      <m:r>
                                        <a:rPr lang="en-US" altLang="en-US" sz="3600" b="0" i="1" dirty="0" smtClean="0">
                                          <a:solidFill>
                                            <a:srgbClr val="000000"/>
                                          </a:solidFill>
                                          <a:latin typeface="Cambria Math" panose="02040503050406030204" pitchFamily="18" charset="0"/>
                                          <a:cs typeface="Times New Roman" panose="02020603050405020304" pitchFamily="18" charset="0"/>
                                        </a:rPr>
                                        <m:t>5</m:t>
                                      </m:r>
                                    </m:sub>
                                  </m:sSub>
                                </m:e>
                              </m:mr>
                            </m:m>
                          </m:e>
                        </m:d>
                      </m:num>
                      <m:den>
                        <m:sSub>
                          <m:sSubPr>
                            <m:ctrlPr>
                              <a:rPr lang="en-US" altLang="en-US" sz="360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altLang="en-US" sz="3600" b="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en-US" altLang="en-US" sz="3600" b="0" i="1" dirty="0" smtClean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  <m:t>1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altLang="en-US" sz="2800" dirty="0" smtClean="0">
                    <a:solidFill>
                      <a:srgbClr val="000000"/>
                    </a:solidFill>
                    <a:latin typeface="VNI-Times" pitchFamily="2" charset="0"/>
                    <a:cs typeface="Times New Roman" panose="02020603050405020304" pitchFamily="18" charset="0"/>
                  </a:rPr>
                  <a:t> =-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en-US" sz="3600" i="1" dirty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d>
                          <m:dPr>
                            <m:begChr m:val="|"/>
                            <m:endChr m:val="|"/>
                            <m:ctrlPr>
                              <a:rPr lang="en-US" altLang="en-US" sz="3600" i="1" dirty="0">
                                <a:solidFill>
                                  <a:srgbClr val="000000"/>
                                </a:solidFill>
                                <a:latin typeface="Cambria Math" panose="02040503050406030204" pitchFamily="18" charset="0"/>
                                <a:cs typeface="Times New Roman" panose="02020603050405020304" pitchFamily="18" charset="0"/>
                              </a:rPr>
                            </m:ctrlPr>
                          </m:dPr>
                          <m:e>
                            <m:m>
                              <m:mPr>
                                <m:mcs>
                                  <m:mc>
                                    <m:mcPr>
                                      <m:count m:val="2"/>
                                      <m:mcJc m:val="center"/>
                                    </m:mcPr>
                                  </m:mc>
                                </m:mcs>
                                <m:ctrlPr>
                                  <a:rPr lang="en-US" altLang="en-US" sz="3600" i="1" dirty="0">
                                    <a:solidFill>
                                      <a:srgbClr val="000000"/>
                                    </a:solidFill>
                                    <a:latin typeface="Cambria Math" panose="02040503050406030204" pitchFamily="18" charset="0"/>
                                    <a:cs typeface="Times New Roman" panose="02020603050405020304" pitchFamily="18" charset="0"/>
                                  </a:rPr>
                                </m:ctrlPr>
                              </m:mPr>
                              <m:mr>
                                <m:e>
                                  <m:r>
                                    <a:rPr lang="en-US" altLang="en-US" sz="3600" b="0" i="1" dirty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2</m:t>
                                  </m:r>
                                </m:e>
                                <m:e>
                                  <m:r>
                                    <a:rPr lang="en-US" altLang="en-US" sz="3600" b="0" i="1" dirty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0</m:t>
                                  </m:r>
                                </m:e>
                              </m:mr>
                              <m:mr>
                                <m:e>
                                  <m:r>
                                    <a:rPr lang="en-US" altLang="en-US" sz="3600" b="0" i="1" dirty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3</m:t>
                                  </m:r>
                                </m:e>
                                <m:e>
                                  <m:r>
                                    <a:rPr lang="en-US" altLang="en-US" sz="3600" b="0" i="1" dirty="0" smtClean="0">
                                      <a:solidFill>
                                        <a:srgbClr val="000000"/>
                                      </a:solidFill>
                                      <a:latin typeface="Cambria Math" panose="02040503050406030204" pitchFamily="18" charset="0"/>
                                      <a:cs typeface="Times New Roman" panose="02020603050405020304" pitchFamily="18" charset="0"/>
                                    </a:rPr>
                                    <m:t>0</m:t>
                                  </m:r>
                                </m:e>
                              </m:mr>
                            </m:m>
                          </m:e>
                        </m:d>
                      </m:num>
                      <m:den>
                        <m:r>
                          <a:rPr lang="en-US" altLang="en-US" sz="3600" b="0" i="1" dirty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US" altLang="en-US" sz="2800" dirty="0" smtClean="0">
                    <a:solidFill>
                      <a:srgbClr val="000000"/>
                    </a:solidFill>
                    <a:latin typeface="VNI-Times" pitchFamily="2" charset="0"/>
                    <a:cs typeface="Times New Roman" panose="02020603050405020304" pitchFamily="18" charset="0"/>
                  </a:rPr>
                  <a:t> = </a:t>
                </a:r>
                <a:r>
                  <a:rPr lang="en-US" altLang="en-US" sz="3600" dirty="0">
                    <a:solidFill>
                      <a:srgbClr val="000000"/>
                    </a:solidFill>
                    <a:latin typeface="VNI-Times" pitchFamily="2" charset="0"/>
                    <a:cs typeface="Times New Roman" panose="02020603050405020304" pitchFamily="18" charset="0"/>
                  </a:rPr>
                  <a:t>-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en-US" sz="3600" i="1" dirty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en-US" sz="3600" i="1" dirty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0</m:t>
                        </m:r>
                      </m:num>
                      <m:den>
                        <m:r>
                          <a:rPr lang="en-US" altLang="en-US" sz="3600" i="1" dirty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en-US" altLang="en-US" sz="3600" dirty="0" smtClean="0">
                    <a:solidFill>
                      <a:srgbClr val="000000"/>
                    </a:solidFill>
                    <a:latin typeface="VNI-Times" pitchFamily="2" charset="0"/>
                    <a:cs typeface="Times New Roman" panose="02020603050405020304" pitchFamily="18" charset="0"/>
                  </a:rPr>
                  <a:t>= </a:t>
                </a:r>
                <a:r>
                  <a:rPr lang="en-US" altLang="en-US" sz="2800" dirty="0" smtClean="0">
                    <a:solidFill>
                      <a:srgbClr val="000000"/>
                    </a:solidFill>
                    <a:latin typeface="VNI-Times" pitchFamily="2" charset="0"/>
                    <a:cs typeface="Times New Roman" panose="02020603050405020304" pitchFamily="18" charset="0"/>
                  </a:rPr>
                  <a:t>0</a:t>
                </a:r>
                <a:endParaRPr lang="en-US" altLang="en-US" sz="2800" dirty="0">
                  <a:latin typeface="VNI-Times" pitchFamily="2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3" name="Rectangle 1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685800" y="3426719"/>
                <a:ext cx="5472718" cy="1317412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2" grpId="0"/>
      <p:bldP spid="19466" grpId="0"/>
      <p:bldP spid="8" grpId="0"/>
      <p:bldP spid="12" grpId="0"/>
      <p:bldP spid="1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5"/>
          <p:cNvSpPr>
            <a:spLocks noChangeArrowheads="1"/>
          </p:cNvSpPr>
          <p:nvPr/>
        </p:nvSpPr>
        <p:spPr bwMode="auto">
          <a:xfrm>
            <a:off x="5410200" y="304800"/>
            <a:ext cx="3505200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n-US" altLang="en-US" sz="2800">
                <a:latin typeface="VNI-Times" pitchFamily="2" charset="0"/>
                <a:cs typeface="Times New Roman" panose="02020603050405020304" pitchFamily="18" charset="0"/>
              </a:rPr>
              <a:t>S</a:t>
            </a:r>
            <a:r>
              <a:rPr lang="en-US" altLang="en-US" sz="2800" baseline="30000">
                <a:latin typeface="VNI-Times" pitchFamily="2" charset="0"/>
                <a:cs typeface="Times New Roman" panose="02020603050405020304" pitchFamily="18" charset="0"/>
              </a:rPr>
              <a:t>3</a:t>
            </a:r>
            <a:r>
              <a:rPr lang="en-US" altLang="en-US" sz="2800">
                <a:latin typeface="VNI-Times" pitchFamily="2" charset="0"/>
                <a:cs typeface="Times New Roman" panose="02020603050405020304" pitchFamily="18" charset="0"/>
              </a:rPr>
              <a:t>	2	2	0</a:t>
            </a:r>
            <a:endParaRPr lang="en-GB" altLang="en-US">
              <a:latin typeface="VNI-Times" pitchFamily="2" charset="0"/>
              <a:cs typeface="Times New Roman" panose="02020603050405020304" pitchFamily="18" charset="0"/>
            </a:endParaRPr>
          </a:p>
          <a:p>
            <a:r>
              <a:rPr lang="en-US" altLang="en-US" sz="2800">
                <a:latin typeface="VNI-Times" pitchFamily="2" charset="0"/>
                <a:cs typeface="Times New Roman" panose="02020603050405020304" pitchFamily="18" charset="0"/>
              </a:rPr>
              <a:t>S</a:t>
            </a:r>
            <a:r>
              <a:rPr lang="en-US" altLang="en-US" sz="2800" baseline="30000">
                <a:latin typeface="VNI-Times" pitchFamily="2" charset="0"/>
                <a:cs typeface="Times New Roman" panose="02020603050405020304" pitchFamily="18" charset="0"/>
              </a:rPr>
              <a:t>2</a:t>
            </a:r>
            <a:r>
              <a:rPr lang="en-US" altLang="en-US" sz="2800">
                <a:latin typeface="VNI-Times" pitchFamily="2" charset="0"/>
                <a:cs typeface="Times New Roman" panose="02020603050405020304" pitchFamily="18" charset="0"/>
              </a:rPr>
              <a:t>	3	1	0</a:t>
            </a:r>
            <a:endParaRPr lang="en-GB" altLang="en-US">
              <a:latin typeface="VNI-Times" pitchFamily="2" charset="0"/>
              <a:cs typeface="Times New Roman" panose="02020603050405020304" pitchFamily="18" charset="0"/>
            </a:endParaRPr>
          </a:p>
          <a:p>
            <a:r>
              <a:rPr lang="en-US" altLang="en-US" sz="2800">
                <a:latin typeface="VNI-Times" pitchFamily="2" charset="0"/>
                <a:cs typeface="Times New Roman" panose="02020603050405020304" pitchFamily="18" charset="0"/>
              </a:rPr>
              <a:t>S</a:t>
            </a:r>
            <a:r>
              <a:rPr lang="en-US" altLang="en-US" sz="2800" baseline="30000">
                <a:latin typeface="VNI-Times" pitchFamily="2" charset="0"/>
                <a:cs typeface="Times New Roman" panose="02020603050405020304" pitchFamily="18" charset="0"/>
              </a:rPr>
              <a:t>1</a:t>
            </a:r>
            <a:r>
              <a:rPr lang="en-US" altLang="en-US" sz="2800">
                <a:latin typeface="VNI-Times" pitchFamily="2" charset="0"/>
                <a:cs typeface="Times New Roman" panose="02020603050405020304" pitchFamily="18" charset="0"/>
              </a:rPr>
              <a:t>	b1	b2</a:t>
            </a:r>
            <a:endParaRPr lang="en-GB" altLang="en-US">
              <a:latin typeface="VNI-Times" pitchFamily="2" charset="0"/>
              <a:cs typeface="Times New Roman" panose="02020603050405020304" pitchFamily="18" charset="0"/>
            </a:endParaRPr>
          </a:p>
          <a:p>
            <a:r>
              <a:rPr lang="en-US" altLang="en-US" sz="2800">
                <a:latin typeface="VNI-Times" pitchFamily="2" charset="0"/>
                <a:cs typeface="Times New Roman" panose="02020603050405020304" pitchFamily="18" charset="0"/>
              </a:rPr>
              <a:t>S</a:t>
            </a:r>
            <a:r>
              <a:rPr lang="en-US" altLang="en-US" sz="2800" baseline="30000">
                <a:latin typeface="VNI-Times" pitchFamily="2" charset="0"/>
                <a:cs typeface="Times New Roman" panose="02020603050405020304" pitchFamily="18" charset="0"/>
              </a:rPr>
              <a:t>0</a:t>
            </a:r>
            <a:r>
              <a:rPr lang="en-US" altLang="en-US" sz="2800">
                <a:latin typeface="VNI-Times" pitchFamily="2" charset="0"/>
                <a:cs typeface="Times New Roman" panose="02020603050405020304" pitchFamily="18" charset="0"/>
              </a:rPr>
              <a:t>	c1</a:t>
            </a:r>
            <a:endParaRPr lang="en-GB" altLang="en-US" sz="2800"/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685800" y="2362200"/>
            <a:ext cx="5549900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2"/>
              </a:buClr>
              <a:buSzPct val="75000"/>
              <a:buFont typeface="Wingdings" panose="05000000000000000000" pitchFamily="2" charset="2"/>
              <a:buChar char="l"/>
              <a:defRPr sz="28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5000"/>
              <a:buFont typeface="Wingdings" panose="05000000000000000000" pitchFamily="2" charset="2"/>
              <a:buChar char="l"/>
              <a:defRPr sz="2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folHlink"/>
              </a:buClr>
              <a:buSzPct val="7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75000"/>
              <a:buFont typeface="Wingdings" panose="05000000000000000000" pitchFamily="2" charset="2"/>
              <a:buChar char="l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sz="2800" dirty="0" smtClean="0">
                <a:latin typeface="VNI-Times" pitchFamily="2" charset="0"/>
                <a:cs typeface="Times New Roman" panose="02020603050405020304" pitchFamily="18" charset="0"/>
              </a:rPr>
              <a:t>S</a:t>
            </a:r>
            <a:r>
              <a:rPr lang="en-US" sz="2800" baseline="30000" dirty="0" smtClean="0">
                <a:latin typeface="VNI-Times" pitchFamily="2" charset="0"/>
                <a:cs typeface="Times New Roman" panose="02020603050405020304" pitchFamily="18" charset="0"/>
              </a:rPr>
              <a:t>3</a:t>
            </a:r>
            <a:r>
              <a:rPr lang="en-US" sz="2800" dirty="0" smtClean="0">
                <a:latin typeface="VNI-Times" pitchFamily="2" charset="0"/>
                <a:cs typeface="Times New Roman" panose="02020603050405020304" pitchFamily="18" charset="0"/>
              </a:rPr>
              <a:t>		</a:t>
            </a:r>
            <a:r>
              <a:rPr lang="en-US" sz="2800" u="sng" dirty="0" smtClean="0">
                <a:solidFill>
                  <a:schemeClr val="tx1">
                    <a:lumMod val="95000"/>
                  </a:schemeClr>
                </a:solidFill>
                <a:latin typeface="VNI-Times" pitchFamily="2" charset="0"/>
                <a:cs typeface="Times New Roman" panose="02020603050405020304" pitchFamily="18" charset="0"/>
              </a:rPr>
              <a:t>2</a:t>
            </a:r>
            <a:r>
              <a:rPr lang="en-US" sz="2800" dirty="0" smtClean="0">
                <a:latin typeface="VNI-Times" pitchFamily="2" charset="0"/>
                <a:cs typeface="Times New Roman" panose="02020603050405020304" pitchFamily="18" charset="0"/>
              </a:rPr>
              <a:t>	2	0</a:t>
            </a:r>
            <a:endParaRPr lang="en-GB" sz="2800" dirty="0" smtClean="0">
              <a:latin typeface="VNI-Times" pitchFamily="2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sz="2800" dirty="0" smtClean="0">
                <a:latin typeface="VNI-Times" pitchFamily="2" charset="0"/>
                <a:cs typeface="Times New Roman" panose="02020603050405020304" pitchFamily="18" charset="0"/>
              </a:rPr>
              <a:t>S</a:t>
            </a:r>
            <a:r>
              <a:rPr lang="en-US" sz="2800" baseline="30000" dirty="0" smtClean="0">
                <a:latin typeface="VNI-Times" pitchFamily="2" charset="0"/>
                <a:cs typeface="Times New Roman" panose="02020603050405020304" pitchFamily="18" charset="0"/>
              </a:rPr>
              <a:t>2</a:t>
            </a:r>
            <a:r>
              <a:rPr lang="en-US" sz="2800" dirty="0" smtClean="0">
                <a:latin typeface="VNI-Times" pitchFamily="2" charset="0"/>
                <a:cs typeface="Times New Roman" panose="02020603050405020304" pitchFamily="18" charset="0"/>
              </a:rPr>
              <a:t>		</a:t>
            </a:r>
            <a:r>
              <a:rPr lang="en-US" sz="2800" u="sng" dirty="0" smtClean="0">
                <a:latin typeface="VNI-Times" pitchFamily="2" charset="0"/>
                <a:cs typeface="Times New Roman" panose="02020603050405020304" pitchFamily="18" charset="0"/>
              </a:rPr>
              <a:t>3</a:t>
            </a:r>
            <a:r>
              <a:rPr lang="en-US" sz="2800" dirty="0" smtClean="0">
                <a:latin typeface="VNI-Times" pitchFamily="2" charset="0"/>
                <a:cs typeface="Times New Roman" panose="02020603050405020304" pitchFamily="18" charset="0"/>
              </a:rPr>
              <a:t>	1	0</a:t>
            </a:r>
            <a:endParaRPr lang="en-GB" sz="2800" dirty="0" smtClean="0">
              <a:latin typeface="VNI-Times" pitchFamily="2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sz="2800" dirty="0" smtClean="0">
                <a:latin typeface="VNI-Times" pitchFamily="2" charset="0"/>
                <a:cs typeface="Times New Roman" panose="02020603050405020304" pitchFamily="18" charset="0"/>
              </a:rPr>
              <a:t>S</a:t>
            </a:r>
            <a:r>
              <a:rPr lang="en-US" sz="2800" baseline="30000" dirty="0" smtClean="0">
                <a:latin typeface="VNI-Times" pitchFamily="2" charset="0"/>
                <a:cs typeface="Times New Roman" panose="02020603050405020304" pitchFamily="18" charset="0"/>
              </a:rPr>
              <a:t>1</a:t>
            </a:r>
            <a:r>
              <a:rPr lang="en-US" sz="2800" dirty="0" smtClean="0">
                <a:latin typeface="VNI-Times" pitchFamily="2" charset="0"/>
                <a:cs typeface="Times New Roman" panose="02020603050405020304" pitchFamily="18" charset="0"/>
              </a:rPr>
              <a:t>		</a:t>
            </a:r>
            <a:r>
              <a:rPr lang="en-US" sz="2800" u="sng" dirty="0" smtClean="0">
                <a:latin typeface="VNI-Times" pitchFamily="2" charset="0"/>
                <a:cs typeface="Times New Roman" panose="02020603050405020304" pitchFamily="18" charset="0"/>
              </a:rPr>
              <a:t>4/3</a:t>
            </a:r>
            <a:r>
              <a:rPr lang="en-US" sz="2800" dirty="0" smtClean="0">
                <a:latin typeface="VNI-Times" pitchFamily="2" charset="0"/>
                <a:cs typeface="Times New Roman" panose="02020603050405020304" pitchFamily="18" charset="0"/>
              </a:rPr>
              <a:t>	0</a:t>
            </a:r>
            <a:endParaRPr lang="en-GB" sz="2800" dirty="0" smtClean="0">
              <a:latin typeface="VNI-Times" pitchFamily="2" charset="0"/>
              <a:cs typeface="Times New Roman" panose="02020603050405020304" pitchFamily="18" charset="0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en-US" sz="2800" dirty="0" smtClean="0">
                <a:latin typeface="VNI-Times" pitchFamily="2" charset="0"/>
                <a:cs typeface="Times New Roman" panose="02020603050405020304" pitchFamily="18" charset="0"/>
              </a:rPr>
              <a:t>S</a:t>
            </a:r>
            <a:r>
              <a:rPr lang="en-US" sz="2800" baseline="30000" dirty="0" smtClean="0">
                <a:latin typeface="VNI-Times" pitchFamily="2" charset="0"/>
                <a:cs typeface="Times New Roman" panose="02020603050405020304" pitchFamily="18" charset="0"/>
              </a:rPr>
              <a:t>0</a:t>
            </a:r>
            <a:r>
              <a:rPr lang="en-US" sz="2800" dirty="0" smtClean="0">
                <a:latin typeface="VNI-Times" pitchFamily="2" charset="0"/>
                <a:cs typeface="Times New Roman" panose="02020603050405020304" pitchFamily="18" charset="0"/>
              </a:rPr>
              <a:t>		</a:t>
            </a:r>
            <a:r>
              <a:rPr lang="en-US" sz="2800" u="sng" dirty="0" smtClean="0">
                <a:latin typeface="VNI-Times" pitchFamily="2" charset="0"/>
                <a:cs typeface="Times New Roman" panose="02020603050405020304" pitchFamily="18" charset="0"/>
              </a:rPr>
              <a:t>1</a:t>
            </a:r>
            <a:endParaRPr lang="en-GB" sz="2800" dirty="0" smtClean="0">
              <a:latin typeface="VNI-Times" pitchFamily="2" charset="0"/>
              <a:cs typeface="Times New Roman" panose="02020603050405020304" pitchFamily="18" charset="0"/>
            </a:endParaRPr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304800" y="4800600"/>
            <a:ext cx="8610600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/>
            <a:r>
              <a:rPr lang="en-US" altLang="en-US" sz="2800" b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altLang="en-US" sz="2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luận</a:t>
            </a:r>
            <a:r>
              <a:rPr lang="en-US" altLang="en-US" sz="28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altLang="en-US" sz="2800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altLang="en-US" sz="28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en-US" sz="2800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thống</a:t>
            </a:r>
            <a:r>
              <a:rPr lang="en-US" altLang="en-US" sz="28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ổn</a:t>
            </a:r>
            <a:r>
              <a:rPr lang="en-US" altLang="en-US" sz="28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altLang="en-US" sz="28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do </a:t>
            </a:r>
            <a:r>
              <a:rPr lang="en-US" altLang="en-US" sz="2800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cột</a:t>
            </a:r>
            <a:r>
              <a:rPr lang="en-US" altLang="en-US" sz="28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 </a:t>
            </a:r>
            <a:r>
              <a:rPr lang="en-US" altLang="en-US" sz="2800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altLang="en-US" sz="28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bảng</a:t>
            </a:r>
            <a:r>
              <a:rPr lang="en-US" altLang="en-US" sz="28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Routh</a:t>
            </a:r>
            <a:r>
              <a:rPr lang="en-US" altLang="en-US" sz="28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đều</a:t>
            </a:r>
            <a:r>
              <a:rPr lang="en-US" altLang="en-US" sz="28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dương</a:t>
            </a:r>
            <a:r>
              <a:rPr lang="en-US" altLang="en-US" sz="28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GB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52400" y="1152525"/>
            <a:ext cx="86106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/>
            <a:r>
              <a:rPr lang="en-US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Kết quả:</a:t>
            </a:r>
            <a:endParaRPr lang="en-GB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Oval 2"/>
          <p:cNvSpPr/>
          <p:nvPr/>
        </p:nvSpPr>
        <p:spPr>
          <a:xfrm>
            <a:off x="2362200" y="2120900"/>
            <a:ext cx="838200" cy="24511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4" grpId="0"/>
      <p:bldP spid="11" grpId="0"/>
      <p:bldP spid="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775" y="487363"/>
            <a:ext cx="8537575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5"/>
          <p:cNvSpPr>
            <a:spLocks noChangeArrowheads="1"/>
          </p:cNvSpPr>
          <p:nvPr/>
        </p:nvSpPr>
        <p:spPr bwMode="auto">
          <a:xfrm>
            <a:off x="4763" y="-11113"/>
            <a:ext cx="1870075" cy="5238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indent="4572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n-US" altLang="en-US" sz="2800" b="1">
                <a:latin typeface="VNI-Times" pitchFamily="2" charset="0"/>
                <a:cs typeface="Vani" panose="020B0502040204020203" pitchFamily="34" charset="0"/>
              </a:rPr>
              <a:t>Ví duï</a:t>
            </a:r>
            <a:r>
              <a:rPr lang="en-US" altLang="en-US" sz="2800">
                <a:latin typeface="VNI-Times" pitchFamily="2" charset="0"/>
                <a:cs typeface="Vani" panose="020B0502040204020203" pitchFamily="34" charset="0"/>
              </a:rPr>
              <a:t> 2:</a:t>
            </a:r>
            <a:endParaRPr lang="en-GB" altLang="en-US" sz="2800">
              <a:latin typeface="VNI-Times" pitchFamily="2" charset="0"/>
              <a:cs typeface="Vani" panose="020B0502040204020203" pitchFamily="34" charset="0"/>
            </a:endParaRPr>
          </a:p>
        </p:txBody>
      </p:sp>
      <p:sp>
        <p:nvSpPr>
          <p:cNvPr id="11" name="Rectangle 5"/>
          <p:cNvSpPr>
            <a:spLocks noChangeArrowheads="1"/>
          </p:cNvSpPr>
          <p:nvPr/>
        </p:nvSpPr>
        <p:spPr bwMode="auto">
          <a:xfrm>
            <a:off x="185738" y="1338263"/>
            <a:ext cx="4086225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/>
            <a:r>
              <a:rPr lang="en-US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Giải:</a:t>
            </a:r>
            <a:endParaRPr lang="en-GB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685800" y="2066925"/>
            <a:ext cx="1752600" cy="4029075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srgbClr val="C00000"/>
              </a:solidFill>
            </a:endParaRPr>
          </a:p>
        </p:txBody>
      </p:sp>
      <p:sp>
        <p:nvSpPr>
          <p:cNvPr id="13" name="Rectangle 5"/>
          <p:cNvSpPr>
            <a:spLocks noChangeArrowheads="1"/>
          </p:cNvSpPr>
          <p:nvPr/>
        </p:nvSpPr>
        <p:spPr bwMode="auto">
          <a:xfrm>
            <a:off x="231775" y="6096000"/>
            <a:ext cx="8610600" cy="52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/>
            <a:r>
              <a:rPr lang="en-US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Kết luận : hệ thống ổn định do cột 1 bảng Routh dương</a:t>
            </a:r>
            <a:endParaRPr lang="en-GB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5"/>
          <p:cNvSpPr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208755" y="2240922"/>
            <a:ext cx="5481638" cy="531812"/>
          </a:xfrm>
          <a:prstGeom prst="rect">
            <a:avLst/>
          </a:prstGeom>
          <a:blipFill rotWithShape="0">
            <a:blip r:embed="rId3"/>
            <a:stretch>
              <a:fillRect t="-9195" b="-32184"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r>
              <a:rPr lang="en-US">
                <a:noFill/>
              </a:rPr>
              <a:t> </a:t>
            </a:r>
          </a:p>
        </p:txBody>
      </p:sp>
      <p:sp>
        <p:nvSpPr>
          <p:cNvPr id="10" name="Rectangle 5"/>
          <p:cNvSpPr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198437" y="2868758"/>
            <a:ext cx="5481638" cy="532966"/>
          </a:xfrm>
          <a:prstGeom prst="rect">
            <a:avLst/>
          </a:prstGeom>
          <a:blipFill rotWithShape="0">
            <a:blip r:embed="rId4"/>
            <a:stretch>
              <a:fillRect t="-9195" b="-32184"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r>
              <a:rPr lang="en-US">
                <a:noFill/>
              </a:rPr>
              <a:t> </a:t>
            </a:r>
          </a:p>
        </p:txBody>
      </p:sp>
      <p:sp>
        <p:nvSpPr>
          <p:cNvPr id="14" name="Rectangle 5"/>
          <p:cNvSpPr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198437" y="3473339"/>
            <a:ext cx="5980113" cy="701602"/>
          </a:xfrm>
          <a:prstGeom prst="rect">
            <a:avLst/>
          </a:prstGeom>
          <a:blipFill rotWithShape="0">
            <a:blip r:embed="rId5"/>
            <a:stretch>
              <a:fillRect b="-10435"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r>
              <a:rPr lang="en-US">
                <a:noFill/>
              </a:rPr>
              <a:t> </a:t>
            </a:r>
          </a:p>
        </p:txBody>
      </p:sp>
      <p:sp>
        <p:nvSpPr>
          <p:cNvPr id="15" name="Rectangle 5"/>
          <p:cNvSpPr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133348" y="4258161"/>
            <a:ext cx="5980113" cy="700705"/>
          </a:xfrm>
          <a:prstGeom prst="rect">
            <a:avLst/>
          </a:prstGeom>
          <a:blipFill rotWithShape="0">
            <a:blip r:embed="rId6"/>
            <a:stretch>
              <a:fillRect b="-11404"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r>
              <a:rPr lang="en-US">
                <a:noFill/>
              </a:rPr>
              <a:t> </a:t>
            </a:r>
          </a:p>
        </p:txBody>
      </p:sp>
      <p:sp>
        <p:nvSpPr>
          <p:cNvPr id="16" name="Rectangle 5"/>
          <p:cNvSpPr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161923" y="5126404"/>
            <a:ext cx="5980113" cy="532966"/>
          </a:xfrm>
          <a:prstGeom prst="rect">
            <a:avLst/>
          </a:prstGeom>
          <a:blipFill rotWithShape="0">
            <a:blip r:embed="rId7"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r>
              <a:rPr lang="en-US">
                <a:noFill/>
              </a:rPr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1" grpId="0"/>
      <p:bldP spid="5" grpId="0" animBg="1"/>
      <p:bldP spid="1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5"/>
          <p:cNvSpPr>
            <a:spLocks noChangeArrowheads="1"/>
          </p:cNvSpPr>
          <p:nvPr/>
        </p:nvSpPr>
        <p:spPr bwMode="auto">
          <a:xfrm>
            <a:off x="838200" y="304800"/>
            <a:ext cx="1870075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indent="4572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n-US" altLang="en-US" sz="2800" b="1">
                <a:latin typeface="VNI-Times" pitchFamily="2" charset="0"/>
                <a:cs typeface="Vani" panose="020B0502040204020203" pitchFamily="34" charset="0"/>
              </a:rPr>
              <a:t>Ví duï</a:t>
            </a:r>
            <a:r>
              <a:rPr lang="en-US" altLang="en-US" sz="2800">
                <a:latin typeface="VNI-Times" pitchFamily="2" charset="0"/>
                <a:cs typeface="Vani" panose="020B0502040204020203" pitchFamily="34" charset="0"/>
              </a:rPr>
              <a:t> 3:</a:t>
            </a:r>
            <a:endParaRPr lang="en-GB" altLang="en-US" sz="2800">
              <a:latin typeface="VNI-Times" pitchFamily="2" charset="0"/>
              <a:cs typeface="Vani" panose="020B0502040204020203" pitchFamily="34" charset="0"/>
            </a:endParaRPr>
          </a:p>
        </p:txBody>
      </p:sp>
      <p:sp>
        <p:nvSpPr>
          <p:cNvPr id="11" name="Rectangle 5"/>
          <p:cNvSpPr>
            <a:spLocks noChangeArrowheads="1"/>
          </p:cNvSpPr>
          <p:nvPr/>
        </p:nvSpPr>
        <p:spPr bwMode="auto">
          <a:xfrm>
            <a:off x="0" y="1905000"/>
            <a:ext cx="8610600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/>
            <a:r>
              <a:rPr lang="en-US" alt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GB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Rectangle 5"/>
          <p:cNvSpPr>
            <a:spLocks noChangeArrowheads="1"/>
          </p:cNvSpPr>
          <p:nvPr/>
        </p:nvSpPr>
        <p:spPr bwMode="auto">
          <a:xfrm>
            <a:off x="533400" y="877888"/>
            <a:ext cx="8610600" cy="522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/>
            <a:r>
              <a:rPr lang="en-US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Cho PTĐT ,Tìm điều kiện của K để hệ thống ổn định</a:t>
            </a:r>
            <a:endParaRPr lang="en-GB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5"/>
          <p:cNvSpPr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1600200" y="1614704"/>
            <a:ext cx="3955473" cy="532966"/>
          </a:xfrm>
          <a:prstGeom prst="rect">
            <a:avLst/>
          </a:prstGeom>
          <a:blipFill rotWithShape="0">
            <a:blip r:embed="rId2"/>
            <a:stretch>
              <a:fillRect t="-9195" b="-32184"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r>
              <a:rPr lang="en-US">
                <a:noFill/>
              </a:rPr>
              <a:t> </a:t>
            </a:r>
          </a:p>
        </p:txBody>
      </p:sp>
      <p:sp>
        <p:nvSpPr>
          <p:cNvPr id="8" name="Rectangle 5"/>
          <p:cNvSpPr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685799" y="2886075"/>
            <a:ext cx="5980113" cy="531812"/>
          </a:xfrm>
          <a:prstGeom prst="rect">
            <a:avLst/>
          </a:prstGeom>
          <a:blipFill rotWithShape="0">
            <a:blip r:embed="rId3"/>
            <a:stretch>
              <a:fillRect t="-9091" b="-31818"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r>
              <a:rPr lang="en-US">
                <a:noFill/>
              </a:rPr>
              <a:t> </a:t>
            </a:r>
          </a:p>
        </p:txBody>
      </p:sp>
      <p:sp>
        <p:nvSpPr>
          <p:cNvPr id="9" name="Rectangle 5"/>
          <p:cNvSpPr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685800" y="3449636"/>
            <a:ext cx="6172200" cy="532966"/>
          </a:xfrm>
          <a:prstGeom prst="rect">
            <a:avLst/>
          </a:prstGeom>
          <a:blipFill rotWithShape="0">
            <a:blip r:embed="rId4"/>
            <a:stretch>
              <a:fillRect t="-9195" b="-32184"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r>
              <a:rPr lang="en-US">
                <a:noFill/>
              </a:rPr>
              <a:t> </a:t>
            </a:r>
          </a:p>
        </p:txBody>
      </p:sp>
      <p:sp>
        <p:nvSpPr>
          <p:cNvPr id="10" name="Rectangle 5"/>
          <p:cNvSpPr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685800" y="4192218"/>
            <a:ext cx="5980113" cy="699166"/>
          </a:xfrm>
          <a:prstGeom prst="rect">
            <a:avLst/>
          </a:prstGeom>
          <a:blipFill rotWithShape="0">
            <a:blip r:embed="rId5"/>
            <a:stretch>
              <a:fillRect b="-10526"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r>
              <a:rPr lang="en-US">
                <a:noFill/>
              </a:rPr>
              <a:t> </a:t>
            </a:r>
          </a:p>
        </p:txBody>
      </p:sp>
      <p:sp>
        <p:nvSpPr>
          <p:cNvPr id="14" name="Rectangle 5"/>
          <p:cNvSpPr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620711" y="4974219"/>
            <a:ext cx="5980113" cy="703911"/>
          </a:xfrm>
          <a:prstGeom prst="rect">
            <a:avLst/>
          </a:prstGeom>
          <a:blipFill rotWithShape="0">
            <a:blip r:embed="rId6"/>
            <a:stretch>
              <a:fillRect b="-11304"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r>
              <a:rPr lang="en-US">
                <a:noFill/>
              </a:rPr>
              <a:t> </a:t>
            </a:r>
          </a:p>
        </p:txBody>
      </p:sp>
      <p:sp>
        <p:nvSpPr>
          <p:cNvPr id="15" name="Rectangle 5"/>
          <p:cNvSpPr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649286" y="5844065"/>
            <a:ext cx="5980113" cy="532966"/>
          </a:xfrm>
          <a:prstGeom prst="rect">
            <a:avLst/>
          </a:prstGeom>
          <a:blipFill rotWithShape="0">
            <a:blip r:embed="rId7"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r>
              <a:rPr lang="en-US">
                <a:noFill/>
              </a:rPr>
              <a:t> </a:t>
            </a:r>
          </a:p>
        </p:txBody>
      </p:sp>
      <p:sp>
        <p:nvSpPr>
          <p:cNvPr id="2" name="Rectangle 1"/>
          <p:cNvSpPr/>
          <p:nvPr/>
        </p:nvSpPr>
        <p:spPr>
          <a:xfrm>
            <a:off x="620713" y="2743200"/>
            <a:ext cx="6045200" cy="3810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1" grpId="0"/>
      <p:bldP spid="13" grpId="0"/>
      <p:bldP spid="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5"/>
          <p:cNvSpPr>
            <a:spLocks noChangeArrowheads="1"/>
          </p:cNvSpPr>
          <p:nvPr/>
        </p:nvSpPr>
        <p:spPr bwMode="auto">
          <a:xfrm>
            <a:off x="381000" y="755650"/>
            <a:ext cx="1419225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/>
            <a:r>
              <a:rPr lang="en-US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Giải:</a:t>
            </a:r>
            <a:endParaRPr lang="en-GB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5"/>
          <p:cNvSpPr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3962400" y="86629"/>
            <a:ext cx="4981575" cy="468975"/>
          </a:xfrm>
          <a:prstGeom prst="rect">
            <a:avLst/>
          </a:prstGeom>
          <a:blipFill rotWithShape="0">
            <a:blip r:embed="rId2"/>
            <a:stretch>
              <a:fillRect l="-245" t="-6494" b="-31169"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r>
              <a:rPr lang="en-US">
                <a:noFill/>
              </a:rPr>
              <a:t> </a:t>
            </a:r>
          </a:p>
        </p:txBody>
      </p:sp>
      <p:sp>
        <p:nvSpPr>
          <p:cNvPr id="9" name="Rectangle 5"/>
          <p:cNvSpPr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3962399" y="595092"/>
            <a:ext cx="4572001" cy="470000"/>
          </a:xfrm>
          <a:prstGeom prst="rect">
            <a:avLst/>
          </a:prstGeom>
          <a:blipFill rotWithShape="0">
            <a:blip r:embed="rId3"/>
            <a:stretch>
              <a:fillRect l="-267" t="-7792" b="-29870"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r>
              <a:rPr lang="en-US">
                <a:noFill/>
              </a:rPr>
              <a:t> </a:t>
            </a:r>
          </a:p>
        </p:txBody>
      </p:sp>
      <p:sp>
        <p:nvSpPr>
          <p:cNvPr id="10" name="Rectangle 5"/>
          <p:cNvSpPr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3962399" y="972190"/>
            <a:ext cx="5642476" cy="614399"/>
          </a:xfrm>
          <a:prstGeom prst="rect">
            <a:avLst/>
          </a:prstGeom>
          <a:blipFill rotWithShape="0">
            <a:blip r:embed="rId4"/>
            <a:stretch>
              <a:fillRect b="-8911"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r>
              <a:rPr lang="en-US">
                <a:noFill/>
              </a:rPr>
              <a:t> </a:t>
            </a:r>
          </a:p>
        </p:txBody>
      </p:sp>
      <p:sp>
        <p:nvSpPr>
          <p:cNvPr id="14" name="Rectangle 5"/>
          <p:cNvSpPr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3962399" y="1710379"/>
            <a:ext cx="5642476" cy="528030"/>
          </a:xfrm>
          <a:prstGeom prst="rect">
            <a:avLst/>
          </a:prstGeom>
          <a:blipFill rotWithShape="0">
            <a:blip r:embed="rId5"/>
            <a:stretch>
              <a:fillRect l="-216" t="-6977" b="-16279"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r>
              <a:rPr lang="en-US">
                <a:noFill/>
              </a:rPr>
              <a:t> </a:t>
            </a:r>
          </a:p>
        </p:txBody>
      </p:sp>
      <p:sp>
        <p:nvSpPr>
          <p:cNvPr id="15" name="Rectangle 5"/>
          <p:cNvSpPr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3962399" y="2238409"/>
            <a:ext cx="5642476" cy="470000"/>
          </a:xfrm>
          <a:prstGeom prst="rect">
            <a:avLst/>
          </a:prstGeom>
          <a:blipFill rotWithShape="0">
            <a:blip r:embed="rId6"/>
            <a:stretch>
              <a:fillRect l="-216" b="-3896"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r>
              <a:rPr lang="en-US">
                <a:noFill/>
              </a:rPr>
              <a:t> </a:t>
            </a:r>
          </a:p>
        </p:txBody>
      </p:sp>
      <p:sp>
        <p:nvSpPr>
          <p:cNvPr id="16" name="Oval 15"/>
          <p:cNvSpPr/>
          <p:nvPr/>
        </p:nvSpPr>
        <p:spPr>
          <a:xfrm>
            <a:off x="4427538" y="6350"/>
            <a:ext cx="1447800" cy="3406775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6393" name="Rectangle 4"/>
          <p:cNvSpPr>
            <a:spLocks noChangeArrowheads="1"/>
          </p:cNvSpPr>
          <p:nvPr/>
        </p:nvSpPr>
        <p:spPr bwMode="auto">
          <a:xfrm>
            <a:off x="79375" y="3398838"/>
            <a:ext cx="489902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/>
            <a:r>
              <a:rPr lang="en-US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kiện để hệ thống ổn định:</a:t>
            </a:r>
            <a:endParaRPr lang="en-GB" altLang="en-US" sz="28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0613" y="4330700"/>
            <a:ext cx="2398712" cy="1617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6213" y="4795838"/>
            <a:ext cx="881062" cy="68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8975" y="4408488"/>
            <a:ext cx="2755900" cy="153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6" grpId="0" animBg="1"/>
      <p:bldP spid="1639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>
          <a:xfrm>
            <a:off x="152400" y="102395"/>
            <a:ext cx="7764463" cy="969962"/>
          </a:xfrm>
        </p:spPr>
        <p:txBody>
          <a:bodyPr/>
          <a:lstStyle/>
          <a:p>
            <a:pPr eaLnBrk="1" hangingPunct="1"/>
            <a:r>
              <a:rPr lang="en-US" alt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Tổng</a:t>
            </a:r>
            <a:r>
              <a:rPr lang="en-US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152400" y="1072357"/>
            <a:ext cx="63531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2800" dirty="0">
                <a:latin typeface="VNI-Times" pitchFamily="2" charset="0"/>
              </a:rPr>
              <a:t> 1. </a:t>
            </a:r>
            <a:r>
              <a:rPr lang="en-US" altLang="en-US" sz="2800" b="1" u="sng" dirty="0" err="1">
                <a:latin typeface="VNI-Times" pitchFamily="2" charset="0"/>
              </a:rPr>
              <a:t>Ñieàu</a:t>
            </a:r>
            <a:r>
              <a:rPr lang="en-US" altLang="en-US" sz="2800" b="1" u="sng" dirty="0">
                <a:latin typeface="VNI-Times" pitchFamily="2" charset="0"/>
              </a:rPr>
              <a:t> </a:t>
            </a:r>
            <a:r>
              <a:rPr lang="en-US" altLang="en-US" sz="2800" b="1" u="sng" dirty="0" err="1">
                <a:latin typeface="VNI-Times" pitchFamily="2" charset="0"/>
              </a:rPr>
              <a:t>kieän</a:t>
            </a:r>
            <a:r>
              <a:rPr lang="en-US" altLang="en-US" sz="2800" b="1" u="sng" dirty="0">
                <a:latin typeface="VNI-Times" pitchFamily="2" charset="0"/>
              </a:rPr>
              <a:t>  </a:t>
            </a:r>
            <a:r>
              <a:rPr lang="en-US" altLang="en-US" sz="2800" b="1" u="sng" dirty="0" err="1">
                <a:latin typeface="VNI-Times" pitchFamily="2" charset="0"/>
              </a:rPr>
              <a:t>ñeå</a:t>
            </a:r>
            <a:r>
              <a:rPr lang="en-US" altLang="en-US" sz="2800" b="1" u="sng" dirty="0">
                <a:latin typeface="VNI-Times" pitchFamily="2" charset="0"/>
              </a:rPr>
              <a:t> </a:t>
            </a:r>
            <a:r>
              <a:rPr lang="en-US" altLang="en-US" sz="2800" b="1" u="sng" dirty="0" err="1">
                <a:latin typeface="VNI-Times" pitchFamily="2" charset="0"/>
              </a:rPr>
              <a:t>heä</a:t>
            </a:r>
            <a:r>
              <a:rPr lang="en-US" altLang="en-US" sz="2800" b="1" u="sng" dirty="0">
                <a:latin typeface="VNI-Times" pitchFamily="2" charset="0"/>
              </a:rPr>
              <a:t> </a:t>
            </a:r>
            <a:r>
              <a:rPr lang="en-US" altLang="en-US" sz="2800" b="1" u="sng" dirty="0" err="1">
                <a:latin typeface="VNI-Times" pitchFamily="2" charset="0"/>
              </a:rPr>
              <a:t>thoáng</a:t>
            </a:r>
            <a:r>
              <a:rPr lang="en-US" altLang="en-US" sz="2800" b="1" u="sng" dirty="0">
                <a:latin typeface="VNI-Times" pitchFamily="2" charset="0"/>
              </a:rPr>
              <a:t> </a:t>
            </a:r>
            <a:r>
              <a:rPr lang="en-US" altLang="en-US" sz="2800" b="1" u="sng" dirty="0" err="1">
                <a:latin typeface="VNI-Times" pitchFamily="2" charset="0"/>
              </a:rPr>
              <a:t>oån</a:t>
            </a:r>
            <a:r>
              <a:rPr lang="en-US" altLang="en-US" sz="2800" b="1" u="sng" dirty="0">
                <a:latin typeface="VNI-Times" pitchFamily="2" charset="0"/>
              </a:rPr>
              <a:t> </a:t>
            </a:r>
            <a:r>
              <a:rPr lang="en-US" altLang="en-US" sz="2800" b="1" u="sng" dirty="0" err="1">
                <a:latin typeface="VNI-Times" pitchFamily="2" charset="0"/>
              </a:rPr>
              <a:t>ñònh</a:t>
            </a:r>
            <a:r>
              <a:rPr lang="en-US" altLang="en-US" sz="2800" dirty="0">
                <a:latin typeface="VNI-Times" pitchFamily="2" charset="0"/>
              </a:rPr>
              <a:t>:</a:t>
            </a:r>
            <a:endParaRPr lang="en-GB" altLang="en-US" sz="2800" dirty="0">
              <a:latin typeface="VNI-Times" pitchFamily="2" charset="0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52400" y="2042319"/>
            <a:ext cx="8494713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/>
            <a:r>
              <a:rPr lang="en-US" altLang="en-US" sz="28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altLang="en-US" sz="28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alt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kiện</a:t>
            </a:r>
            <a:r>
              <a:rPr lang="en-US" alt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kiện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thống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ổn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tất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cả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hệ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phương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đặc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trưng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0 </a:t>
            </a: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cùng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dấu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GB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2400" y="3872706"/>
            <a:ext cx="7816850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/>
            <a:r>
              <a:rPr lang="en-US" altLang="en-US" sz="2800" i="1" dirty="0">
                <a:latin typeface="VNI-Times" pitchFamily="2" charset="0"/>
                <a:cs typeface="Times New Roman" panose="02020603050405020304" pitchFamily="18" charset="0"/>
              </a:rPr>
              <a:t>- </a:t>
            </a:r>
            <a:r>
              <a:rPr lang="en-US" altLang="en-US" sz="2800" b="1" u="sng" dirty="0" err="1">
                <a:solidFill>
                  <a:srgbClr val="C00000"/>
                </a:solidFill>
                <a:latin typeface="VNI-Times" pitchFamily="2" charset="0"/>
                <a:cs typeface="Times New Roman" panose="02020603050405020304" pitchFamily="18" charset="0"/>
              </a:rPr>
              <a:t>Ñieàu</a:t>
            </a:r>
            <a:r>
              <a:rPr lang="en-US" altLang="en-US" sz="2800" b="1" u="sng" dirty="0">
                <a:solidFill>
                  <a:srgbClr val="C00000"/>
                </a:solidFill>
                <a:latin typeface="VNI-Times" pitchFamily="2" charset="0"/>
                <a:cs typeface="Times New Roman" panose="02020603050405020304" pitchFamily="18" charset="0"/>
              </a:rPr>
              <a:t> </a:t>
            </a:r>
            <a:r>
              <a:rPr lang="en-US" altLang="en-US" sz="2800" b="1" u="sng" dirty="0" err="1">
                <a:solidFill>
                  <a:srgbClr val="C00000"/>
                </a:solidFill>
                <a:latin typeface="VNI-Times" pitchFamily="2" charset="0"/>
                <a:cs typeface="Times New Roman" panose="02020603050405020304" pitchFamily="18" charset="0"/>
              </a:rPr>
              <a:t>kieän</a:t>
            </a:r>
            <a:r>
              <a:rPr lang="en-US" altLang="en-US" sz="2800" b="1" u="sng" dirty="0">
                <a:solidFill>
                  <a:srgbClr val="C00000"/>
                </a:solidFill>
                <a:latin typeface="VNI-Times" pitchFamily="2" charset="0"/>
                <a:cs typeface="Times New Roman" panose="02020603050405020304" pitchFamily="18" charset="0"/>
              </a:rPr>
              <a:t> </a:t>
            </a:r>
            <a:r>
              <a:rPr lang="en-US" altLang="en-US" sz="2800" b="1" u="sng" dirty="0" err="1">
                <a:solidFill>
                  <a:srgbClr val="C00000"/>
                </a:solidFill>
                <a:latin typeface="VNI-Times" pitchFamily="2" charset="0"/>
                <a:cs typeface="Times New Roman" panose="02020603050405020304" pitchFamily="18" charset="0"/>
              </a:rPr>
              <a:t>ñuû</a:t>
            </a:r>
            <a:r>
              <a:rPr lang="en-US" altLang="en-US" sz="2800" b="1" dirty="0">
                <a:solidFill>
                  <a:srgbClr val="C00000"/>
                </a:solidFill>
                <a:latin typeface="VNI-Times" pitchFamily="2" charset="0"/>
                <a:cs typeface="Times New Roman" panose="02020603050405020304" pitchFamily="18" charset="0"/>
              </a:rPr>
              <a:t>: </a:t>
            </a:r>
            <a:r>
              <a:rPr lang="en-US" altLang="en-US" sz="2800" dirty="0" err="1">
                <a:latin typeface="VNI-Times" pitchFamily="2" charset="0"/>
                <a:cs typeface="Times New Roman" panose="02020603050405020304" pitchFamily="18" charset="0"/>
              </a:rPr>
              <a:t>Taát</a:t>
            </a:r>
            <a:r>
              <a:rPr lang="en-US" altLang="en-US" sz="2800" dirty="0">
                <a:latin typeface="VNI-Times" pitchFamily="2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VNI-Times" pitchFamily="2" charset="0"/>
                <a:cs typeface="Times New Roman" panose="02020603050405020304" pitchFamily="18" charset="0"/>
              </a:rPr>
              <a:t>caû</a:t>
            </a:r>
            <a:r>
              <a:rPr lang="en-US" altLang="en-US" sz="2800" dirty="0">
                <a:latin typeface="VNI-Times" pitchFamily="2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VNI-Times" pitchFamily="2" charset="0"/>
                <a:cs typeface="Times New Roman" panose="02020603050405020304" pitchFamily="18" charset="0"/>
              </a:rPr>
              <a:t>caùc</a:t>
            </a:r>
            <a:r>
              <a:rPr lang="en-US" altLang="en-US" sz="2800" dirty="0">
                <a:latin typeface="VNI-Times" pitchFamily="2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VNI-Times" pitchFamily="2" charset="0"/>
                <a:cs typeface="Times New Roman" panose="02020603050405020304" pitchFamily="18" charset="0"/>
              </a:rPr>
              <a:t>phaàn</a:t>
            </a:r>
            <a:r>
              <a:rPr lang="en-US" altLang="en-US" sz="2800" dirty="0">
                <a:latin typeface="VNI-Times" pitchFamily="2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VNI-Times" pitchFamily="2" charset="0"/>
                <a:cs typeface="Times New Roman" panose="02020603050405020304" pitchFamily="18" charset="0"/>
              </a:rPr>
              <a:t>töû</a:t>
            </a:r>
            <a:r>
              <a:rPr lang="en-US" altLang="en-US" sz="2800" dirty="0">
                <a:latin typeface="VNI-Times" pitchFamily="2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VNI-Times" pitchFamily="2" charset="0"/>
                <a:cs typeface="Times New Roman" panose="02020603050405020304" pitchFamily="18" charset="0"/>
              </a:rPr>
              <a:t>naèm</a:t>
            </a:r>
            <a:r>
              <a:rPr lang="en-US" altLang="en-US" sz="2800" dirty="0">
                <a:latin typeface="VNI-Times" pitchFamily="2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VNI-Times" pitchFamily="2" charset="0"/>
                <a:cs typeface="Times New Roman" panose="02020603050405020304" pitchFamily="18" charset="0"/>
              </a:rPr>
              <a:t>ôû</a:t>
            </a:r>
            <a:r>
              <a:rPr lang="en-US" altLang="en-US" sz="2800" dirty="0">
                <a:latin typeface="VNI-Times" pitchFamily="2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VNI-Times" pitchFamily="2" charset="0"/>
                <a:cs typeface="Times New Roman" panose="02020603050405020304" pitchFamily="18" charset="0"/>
              </a:rPr>
              <a:t>coät</a:t>
            </a:r>
            <a:r>
              <a:rPr lang="en-US" altLang="en-US" sz="2800" dirty="0">
                <a:latin typeface="VNI-Times" pitchFamily="2" charset="0"/>
                <a:cs typeface="Times New Roman" panose="02020603050405020304" pitchFamily="18" charset="0"/>
              </a:rPr>
              <a:t> 1 </a:t>
            </a:r>
            <a:r>
              <a:rPr lang="en-US" altLang="en-US" sz="2800" dirty="0" err="1">
                <a:latin typeface="VNI-Times" pitchFamily="2" charset="0"/>
                <a:cs typeface="Times New Roman" panose="02020603050405020304" pitchFamily="18" charset="0"/>
              </a:rPr>
              <a:t>cuûa</a:t>
            </a:r>
            <a:r>
              <a:rPr lang="en-US" altLang="en-US" sz="2800" dirty="0">
                <a:latin typeface="VNI-Times" pitchFamily="2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VNI-Times" pitchFamily="2" charset="0"/>
                <a:cs typeface="Times New Roman" panose="02020603050405020304" pitchFamily="18" charset="0"/>
              </a:rPr>
              <a:t>baûng</a:t>
            </a:r>
            <a:r>
              <a:rPr lang="en-US" altLang="en-US" sz="2800" dirty="0">
                <a:latin typeface="VNI-Times" pitchFamily="2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VNI-Times" pitchFamily="2" charset="0"/>
                <a:cs typeface="Times New Roman" panose="02020603050405020304" pitchFamily="18" charset="0"/>
              </a:rPr>
              <a:t>Routh</a:t>
            </a:r>
            <a:r>
              <a:rPr lang="en-US" altLang="en-US" sz="2800" dirty="0">
                <a:latin typeface="VNI-Times" pitchFamily="2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VNI-Times" pitchFamily="2" charset="0"/>
                <a:cs typeface="Times New Roman" panose="02020603050405020304" pitchFamily="18" charset="0"/>
              </a:rPr>
              <a:t>ñeàu</a:t>
            </a:r>
            <a:r>
              <a:rPr lang="en-US" altLang="en-US" sz="2800" dirty="0">
                <a:latin typeface="VNI-Times" pitchFamily="2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VNI-Times" pitchFamily="2" charset="0"/>
                <a:cs typeface="Times New Roman" panose="02020603050405020304" pitchFamily="18" charset="0"/>
              </a:rPr>
              <a:t>phaûi</a:t>
            </a:r>
            <a:r>
              <a:rPr lang="en-US" altLang="en-US" sz="2800" dirty="0">
                <a:latin typeface="VNI-Times" pitchFamily="2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VNI-Times" pitchFamily="2" charset="0"/>
                <a:cs typeface="Times New Roman" panose="02020603050405020304" pitchFamily="18" charset="0"/>
              </a:rPr>
              <a:t>döông</a:t>
            </a:r>
            <a:endParaRPr lang="en-GB" alt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>
          <a:xfrm>
            <a:off x="624681" y="321468"/>
            <a:ext cx="7886700" cy="1325563"/>
          </a:xfrm>
        </p:spPr>
        <p:txBody>
          <a:bodyPr/>
          <a:lstStyle/>
          <a:p>
            <a:pPr eaLnBrk="1" hangingPunct="1"/>
            <a:r>
              <a:rPr lang="en-US" alt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Tổng</a:t>
            </a:r>
            <a:r>
              <a:rPr lang="en-US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alt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152400" y="1428750"/>
            <a:ext cx="5484812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indent="4572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en-US" altLang="en-US" sz="2800" b="1" dirty="0">
                <a:latin typeface="VNI-Times" pitchFamily="2" charset="0"/>
              </a:rPr>
              <a:t>2. </a:t>
            </a:r>
            <a:r>
              <a:rPr lang="en-US" altLang="en-US" sz="2800" b="1" dirty="0" err="1">
                <a:latin typeface="VNI-Times" pitchFamily="2" charset="0"/>
              </a:rPr>
              <a:t>Caùch</a:t>
            </a:r>
            <a:r>
              <a:rPr lang="en-US" altLang="en-US" sz="2800" b="1" dirty="0">
                <a:latin typeface="VNI-Times" pitchFamily="2" charset="0"/>
              </a:rPr>
              <a:t> </a:t>
            </a:r>
            <a:r>
              <a:rPr lang="en-US" altLang="en-US" sz="2800" b="1" dirty="0" err="1">
                <a:latin typeface="VNI-Times" pitchFamily="2" charset="0"/>
              </a:rPr>
              <a:t>thaønh</a:t>
            </a:r>
            <a:r>
              <a:rPr lang="en-US" altLang="en-US" sz="2800" b="1" dirty="0">
                <a:latin typeface="VNI-Times" pitchFamily="2" charset="0"/>
              </a:rPr>
              <a:t> </a:t>
            </a:r>
            <a:r>
              <a:rPr lang="en-US" altLang="en-US" sz="2800" b="1" dirty="0" err="1">
                <a:latin typeface="VNI-Times" pitchFamily="2" charset="0"/>
              </a:rPr>
              <a:t>laäp</a:t>
            </a:r>
            <a:r>
              <a:rPr lang="en-US" altLang="en-US" sz="2800" b="1" dirty="0">
                <a:latin typeface="VNI-Times" pitchFamily="2" charset="0"/>
              </a:rPr>
              <a:t> </a:t>
            </a:r>
            <a:r>
              <a:rPr lang="en-US" altLang="en-US" sz="2800" b="1" dirty="0" err="1">
                <a:latin typeface="VNI-Times" pitchFamily="2" charset="0"/>
              </a:rPr>
              <a:t>baûng</a:t>
            </a:r>
            <a:r>
              <a:rPr lang="en-US" altLang="en-US" sz="2800" b="1" dirty="0">
                <a:latin typeface="VNI-Times" pitchFamily="2" charset="0"/>
              </a:rPr>
              <a:t> </a:t>
            </a:r>
            <a:r>
              <a:rPr lang="en-US" altLang="en-US" sz="2800" b="1" dirty="0" err="1">
                <a:latin typeface="VNI-Times" pitchFamily="2" charset="0"/>
              </a:rPr>
              <a:t>Routh</a:t>
            </a:r>
            <a:r>
              <a:rPr lang="en-US" altLang="en-US" sz="2800" dirty="0">
                <a:latin typeface="VNI-Times" pitchFamily="2" charset="0"/>
              </a:rPr>
              <a:t>:</a:t>
            </a:r>
            <a:endParaRPr lang="en-GB" altLang="en-US" sz="2800" dirty="0">
              <a:latin typeface="VNI-Times" pitchFamily="2" charset="0"/>
            </a:endParaRP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581025" y="2590800"/>
            <a:ext cx="7974013" cy="224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/>
            <a:r>
              <a:rPr lang="en-US" altLang="en-US" sz="2800">
                <a:latin typeface="VNI-Times" pitchFamily="2" charset="0"/>
              </a:rPr>
              <a:t>Neáu phöông trình ñaëc tröng laø caáp n thì baûng Routh coù n coät vaø n+1 haøng, haøng 1 vaø haøng 2 coù n phaàn töû ñöôïc trích ra töø heä soá trong phöông trình ñaëc tröng, caùc phaàn töû trong caùc haøng töø 3 trôû ñi ñöôïc tính  theo coâng thöùc. Haøng cuoái cuøng chæ coøn laïi 1 phaàn töû.</a:t>
            </a:r>
            <a:endParaRPr lang="en-GB" altLang="en-US" sz="2800">
              <a:latin typeface="VNI-Times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>
          <a:xfrm>
            <a:off x="304800" y="228600"/>
            <a:ext cx="7764463" cy="969963"/>
          </a:xfrm>
        </p:spPr>
        <p:txBody>
          <a:bodyPr/>
          <a:lstStyle/>
          <a:p>
            <a:pPr eaLnBrk="1" hangingPunct="1"/>
            <a:r>
              <a:rPr lang="en-US" altLang="en-US" smtClean="0"/>
              <a:t>Tổng kết bài: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325" y="1231900"/>
            <a:ext cx="7848600" cy="96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914400" y="2420938"/>
            <a:ext cx="584676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/>
            <a:r>
              <a:rPr lang="en-US" altLang="en-US" sz="2800">
                <a:latin typeface="VNI-Times" pitchFamily="2" charset="0"/>
                <a:cs typeface="Times New Roman" panose="02020603050405020304" pitchFamily="18" charset="0"/>
              </a:rPr>
              <a:t>S</a:t>
            </a:r>
            <a:r>
              <a:rPr lang="en-US" altLang="en-US" sz="2800" baseline="30000">
                <a:latin typeface="VNI-Times" pitchFamily="2" charset="0"/>
                <a:cs typeface="Times New Roman" panose="02020603050405020304" pitchFamily="18" charset="0"/>
              </a:rPr>
              <a:t>n</a:t>
            </a:r>
            <a:r>
              <a:rPr lang="en-US" altLang="en-US" sz="2800">
                <a:latin typeface="VNI-Times" pitchFamily="2" charset="0"/>
                <a:cs typeface="Times New Roman" panose="02020603050405020304" pitchFamily="18" charset="0"/>
              </a:rPr>
              <a:t>		a</a:t>
            </a:r>
            <a:r>
              <a:rPr lang="en-US" altLang="en-US" sz="2800" baseline="-25000">
                <a:latin typeface="VNI-Times" pitchFamily="2" charset="0"/>
                <a:cs typeface="Times New Roman" panose="02020603050405020304" pitchFamily="18" charset="0"/>
              </a:rPr>
              <a:t>0</a:t>
            </a:r>
            <a:r>
              <a:rPr lang="en-US" altLang="en-US" sz="2800">
                <a:latin typeface="VNI-Times" pitchFamily="2" charset="0"/>
                <a:cs typeface="Times New Roman" panose="02020603050405020304" pitchFamily="18" charset="0"/>
              </a:rPr>
              <a:t>	a</a:t>
            </a:r>
            <a:r>
              <a:rPr lang="en-US" altLang="en-US" sz="2800" baseline="-25000">
                <a:latin typeface="VNI-Times" pitchFamily="2" charset="0"/>
                <a:cs typeface="Times New Roman" panose="02020603050405020304" pitchFamily="18" charset="0"/>
              </a:rPr>
              <a:t>2</a:t>
            </a:r>
            <a:r>
              <a:rPr lang="en-US" altLang="en-US" sz="2800">
                <a:latin typeface="VNI-Times" pitchFamily="2" charset="0"/>
                <a:cs typeface="Times New Roman" panose="02020603050405020304" pitchFamily="18" charset="0"/>
              </a:rPr>
              <a:t>	a</a:t>
            </a:r>
            <a:r>
              <a:rPr lang="en-US" altLang="en-US" sz="2800" baseline="-25000">
                <a:latin typeface="VNI-Times" pitchFamily="2" charset="0"/>
                <a:cs typeface="Times New Roman" panose="02020603050405020304" pitchFamily="18" charset="0"/>
              </a:rPr>
              <a:t>4</a:t>
            </a:r>
            <a:r>
              <a:rPr lang="en-US" altLang="en-US" sz="2800">
                <a:latin typeface="VNI-Times" pitchFamily="2" charset="0"/>
                <a:cs typeface="Times New Roman" panose="02020603050405020304" pitchFamily="18" charset="0"/>
              </a:rPr>
              <a:t>	a</a:t>
            </a:r>
            <a:r>
              <a:rPr lang="en-US" altLang="en-US" sz="2800" baseline="-25000">
                <a:latin typeface="VNI-Times" pitchFamily="2" charset="0"/>
                <a:cs typeface="Times New Roman" panose="02020603050405020304" pitchFamily="18" charset="0"/>
              </a:rPr>
              <a:t>6</a:t>
            </a:r>
            <a:r>
              <a:rPr lang="en-US" altLang="en-US" sz="2800">
                <a:latin typeface="VNI-Times" pitchFamily="2" charset="0"/>
                <a:cs typeface="Times New Roman" panose="02020603050405020304" pitchFamily="18" charset="0"/>
              </a:rPr>
              <a:t> …</a:t>
            </a: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930275" y="2944813"/>
            <a:ext cx="533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/>
            <a:r>
              <a:rPr lang="en-US" altLang="en-US" sz="2800">
                <a:latin typeface="VNI-Times" pitchFamily="2" charset="0"/>
                <a:cs typeface="Times New Roman" panose="02020603050405020304" pitchFamily="18" charset="0"/>
              </a:rPr>
              <a:t>S</a:t>
            </a:r>
            <a:r>
              <a:rPr lang="en-US" altLang="en-US" sz="2800" baseline="30000">
                <a:latin typeface="VNI-Times" pitchFamily="2" charset="0"/>
                <a:cs typeface="Times New Roman" panose="02020603050405020304" pitchFamily="18" charset="0"/>
              </a:rPr>
              <a:t>n-1</a:t>
            </a:r>
            <a:r>
              <a:rPr lang="en-US" altLang="en-US" sz="2800">
                <a:latin typeface="VNI-Times" pitchFamily="2" charset="0"/>
                <a:cs typeface="Times New Roman" panose="02020603050405020304" pitchFamily="18" charset="0"/>
              </a:rPr>
              <a:t>		a</a:t>
            </a:r>
            <a:r>
              <a:rPr lang="en-US" altLang="en-US" sz="2800" baseline="-25000">
                <a:latin typeface="VNI-Times" pitchFamily="2" charset="0"/>
                <a:cs typeface="Times New Roman" panose="02020603050405020304" pitchFamily="18" charset="0"/>
              </a:rPr>
              <a:t>1</a:t>
            </a:r>
            <a:r>
              <a:rPr lang="en-US" altLang="en-US" sz="2800">
                <a:latin typeface="VNI-Times" pitchFamily="2" charset="0"/>
                <a:cs typeface="Times New Roman" panose="02020603050405020304" pitchFamily="18" charset="0"/>
              </a:rPr>
              <a:t>	a</a:t>
            </a:r>
            <a:r>
              <a:rPr lang="en-US" altLang="en-US" sz="2800" baseline="-25000">
                <a:latin typeface="VNI-Times" pitchFamily="2" charset="0"/>
                <a:cs typeface="Times New Roman" panose="02020603050405020304" pitchFamily="18" charset="0"/>
              </a:rPr>
              <a:t>3</a:t>
            </a:r>
            <a:r>
              <a:rPr lang="en-US" altLang="en-US" sz="2800">
                <a:latin typeface="VNI-Times" pitchFamily="2" charset="0"/>
                <a:cs typeface="Times New Roman" panose="02020603050405020304" pitchFamily="18" charset="0"/>
              </a:rPr>
              <a:t>	a</a:t>
            </a:r>
            <a:r>
              <a:rPr lang="en-US" altLang="en-US" sz="2800" baseline="-25000">
                <a:latin typeface="VNI-Times" pitchFamily="2" charset="0"/>
                <a:cs typeface="Times New Roman" panose="02020603050405020304" pitchFamily="18" charset="0"/>
              </a:rPr>
              <a:t>5</a:t>
            </a:r>
            <a:r>
              <a:rPr lang="en-US" altLang="en-US" sz="2800">
                <a:latin typeface="VNI-Times" pitchFamily="2" charset="0"/>
                <a:cs typeface="Times New Roman" panose="02020603050405020304" pitchFamily="18" charset="0"/>
              </a:rPr>
              <a:t>	a</a:t>
            </a:r>
            <a:r>
              <a:rPr lang="en-US" altLang="en-US" sz="2800" baseline="-25000">
                <a:latin typeface="VNI-Times" pitchFamily="2" charset="0"/>
                <a:cs typeface="Times New Roman" panose="02020603050405020304" pitchFamily="18" charset="0"/>
              </a:rPr>
              <a:t>7</a:t>
            </a:r>
            <a:r>
              <a:rPr lang="en-US" altLang="en-US" sz="2800">
                <a:latin typeface="VNI-Times" pitchFamily="2" charset="0"/>
                <a:cs typeface="Times New Roman" panose="02020603050405020304" pitchFamily="18" charset="0"/>
              </a:rPr>
              <a:t> … </a:t>
            </a:r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930275" y="3581400"/>
            <a:ext cx="5830888" cy="2678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just"/>
            <a:r>
              <a:rPr lang="en-US" altLang="en-US" sz="2800">
                <a:latin typeface="VNI-Times" pitchFamily="2" charset="0"/>
                <a:cs typeface="Times New Roman" panose="02020603050405020304" pitchFamily="18" charset="0"/>
              </a:rPr>
              <a:t>S</a:t>
            </a:r>
            <a:r>
              <a:rPr lang="en-US" altLang="en-US" sz="2800" baseline="30000">
                <a:latin typeface="VNI-Times" pitchFamily="2" charset="0"/>
                <a:cs typeface="Times New Roman" panose="02020603050405020304" pitchFamily="18" charset="0"/>
              </a:rPr>
              <a:t>n-2</a:t>
            </a:r>
            <a:r>
              <a:rPr lang="en-US" altLang="en-US" sz="2800">
                <a:latin typeface="VNI-Times" pitchFamily="2" charset="0"/>
                <a:cs typeface="Times New Roman" panose="02020603050405020304" pitchFamily="18" charset="0"/>
              </a:rPr>
              <a:t>		b</a:t>
            </a:r>
            <a:r>
              <a:rPr lang="en-US" altLang="en-US" sz="2800" baseline="-25000">
                <a:latin typeface="VNI-Times" pitchFamily="2" charset="0"/>
                <a:cs typeface="Times New Roman" panose="02020603050405020304" pitchFamily="18" charset="0"/>
              </a:rPr>
              <a:t>1</a:t>
            </a:r>
            <a:r>
              <a:rPr lang="en-US" altLang="en-US" sz="2800">
                <a:latin typeface="VNI-Times" pitchFamily="2" charset="0"/>
                <a:cs typeface="Times New Roman" panose="02020603050405020304" pitchFamily="18" charset="0"/>
              </a:rPr>
              <a:t>	b</a:t>
            </a:r>
            <a:r>
              <a:rPr lang="en-US" altLang="en-US" sz="2800" baseline="-25000">
                <a:latin typeface="VNI-Times" pitchFamily="2" charset="0"/>
                <a:cs typeface="Times New Roman" panose="02020603050405020304" pitchFamily="18" charset="0"/>
              </a:rPr>
              <a:t>2</a:t>
            </a:r>
            <a:r>
              <a:rPr lang="en-US" altLang="en-US" sz="2800">
                <a:latin typeface="VNI-Times" pitchFamily="2" charset="0"/>
                <a:cs typeface="Times New Roman" panose="02020603050405020304" pitchFamily="18" charset="0"/>
              </a:rPr>
              <a:t>	b</a:t>
            </a:r>
            <a:r>
              <a:rPr lang="en-US" altLang="en-US" sz="2800" baseline="-25000">
                <a:latin typeface="VNI-Times" pitchFamily="2" charset="0"/>
                <a:cs typeface="Times New Roman" panose="02020603050405020304" pitchFamily="18" charset="0"/>
              </a:rPr>
              <a:t>3</a:t>
            </a:r>
            <a:r>
              <a:rPr lang="en-US" altLang="en-US" sz="2800">
                <a:latin typeface="VNI-Times" pitchFamily="2" charset="0"/>
                <a:cs typeface="Times New Roman" panose="02020603050405020304" pitchFamily="18" charset="0"/>
              </a:rPr>
              <a:t>	b</a:t>
            </a:r>
            <a:r>
              <a:rPr lang="en-US" altLang="en-US" sz="2800" baseline="-25000">
                <a:latin typeface="VNI-Times" pitchFamily="2" charset="0"/>
                <a:cs typeface="Times New Roman" panose="02020603050405020304" pitchFamily="18" charset="0"/>
              </a:rPr>
              <a:t>4</a:t>
            </a:r>
            <a:r>
              <a:rPr lang="en-US" altLang="en-US" sz="2800">
                <a:latin typeface="VNI-Times" pitchFamily="2" charset="0"/>
                <a:cs typeface="Times New Roman" panose="02020603050405020304" pitchFamily="18" charset="0"/>
              </a:rPr>
              <a:t> …</a:t>
            </a:r>
          </a:p>
          <a:p>
            <a:pPr algn="just"/>
            <a:r>
              <a:rPr lang="en-US" altLang="en-US" sz="2800">
                <a:latin typeface="VNI-Times" pitchFamily="2" charset="0"/>
                <a:cs typeface="Times New Roman" panose="02020603050405020304" pitchFamily="18" charset="0"/>
              </a:rPr>
              <a:t>S</a:t>
            </a:r>
            <a:r>
              <a:rPr lang="en-US" altLang="en-US" sz="2800" baseline="30000">
                <a:latin typeface="VNI-Times" pitchFamily="2" charset="0"/>
                <a:cs typeface="Times New Roman" panose="02020603050405020304" pitchFamily="18" charset="0"/>
              </a:rPr>
              <a:t>n-3</a:t>
            </a:r>
            <a:r>
              <a:rPr lang="en-US" altLang="en-US" sz="2800">
                <a:latin typeface="VNI-Times" pitchFamily="2" charset="0"/>
                <a:cs typeface="Times New Roman" panose="02020603050405020304" pitchFamily="18" charset="0"/>
              </a:rPr>
              <a:t>		c</a:t>
            </a:r>
            <a:r>
              <a:rPr lang="en-US" altLang="en-US" sz="2800" baseline="-25000">
                <a:latin typeface="VNI-Times" pitchFamily="2" charset="0"/>
                <a:cs typeface="Times New Roman" panose="02020603050405020304" pitchFamily="18" charset="0"/>
              </a:rPr>
              <a:t>1</a:t>
            </a:r>
            <a:r>
              <a:rPr lang="en-US" altLang="en-US" sz="2800">
                <a:latin typeface="VNI-Times" pitchFamily="2" charset="0"/>
                <a:cs typeface="Times New Roman" panose="02020603050405020304" pitchFamily="18" charset="0"/>
              </a:rPr>
              <a:t>	c</a:t>
            </a:r>
            <a:r>
              <a:rPr lang="en-US" altLang="en-US" sz="2800" baseline="-25000">
                <a:latin typeface="VNI-Times" pitchFamily="2" charset="0"/>
                <a:cs typeface="Times New Roman" panose="02020603050405020304" pitchFamily="18" charset="0"/>
              </a:rPr>
              <a:t>2</a:t>
            </a:r>
            <a:r>
              <a:rPr lang="en-US" altLang="en-US" sz="2800">
                <a:latin typeface="VNI-Times" pitchFamily="2" charset="0"/>
                <a:cs typeface="Times New Roman" panose="02020603050405020304" pitchFamily="18" charset="0"/>
              </a:rPr>
              <a:t>	c</a:t>
            </a:r>
            <a:r>
              <a:rPr lang="en-US" altLang="en-US" sz="2800" baseline="-25000">
                <a:latin typeface="VNI-Times" pitchFamily="2" charset="0"/>
                <a:cs typeface="Times New Roman" panose="02020603050405020304" pitchFamily="18" charset="0"/>
              </a:rPr>
              <a:t>3</a:t>
            </a:r>
            <a:r>
              <a:rPr lang="en-US" altLang="en-US" sz="2800">
                <a:latin typeface="VNI-Times" pitchFamily="2" charset="0"/>
                <a:cs typeface="Times New Roman" panose="02020603050405020304" pitchFamily="18" charset="0"/>
              </a:rPr>
              <a:t>	c</a:t>
            </a:r>
            <a:r>
              <a:rPr lang="en-US" altLang="en-US" sz="2800" baseline="-25000">
                <a:latin typeface="VNI-Times" pitchFamily="2" charset="0"/>
                <a:cs typeface="Times New Roman" panose="02020603050405020304" pitchFamily="18" charset="0"/>
              </a:rPr>
              <a:t>4</a:t>
            </a:r>
            <a:endParaRPr lang="en-US" altLang="en-US" sz="2800">
              <a:latin typeface="VNI-Times" pitchFamily="2" charset="0"/>
              <a:cs typeface="Times New Roman" panose="02020603050405020304" pitchFamily="18" charset="0"/>
            </a:endParaRPr>
          </a:p>
          <a:p>
            <a:pPr algn="just"/>
            <a:r>
              <a:rPr lang="en-US" altLang="en-US" sz="2800">
                <a:latin typeface="VNI-Times" pitchFamily="2" charset="0"/>
                <a:cs typeface="Times New Roman" panose="02020603050405020304" pitchFamily="18" charset="0"/>
              </a:rPr>
              <a:t>…</a:t>
            </a:r>
          </a:p>
          <a:p>
            <a:pPr algn="just"/>
            <a:r>
              <a:rPr lang="en-US" altLang="en-US" sz="2800">
                <a:latin typeface="VNI-Times" pitchFamily="2" charset="0"/>
                <a:cs typeface="Times New Roman" panose="02020603050405020304" pitchFamily="18" charset="0"/>
              </a:rPr>
              <a:t>S</a:t>
            </a:r>
            <a:r>
              <a:rPr lang="en-US" altLang="en-US" sz="2800" baseline="30000">
                <a:latin typeface="VNI-Times" pitchFamily="2" charset="0"/>
                <a:cs typeface="Times New Roman" panose="02020603050405020304" pitchFamily="18" charset="0"/>
              </a:rPr>
              <a:t>2</a:t>
            </a:r>
            <a:r>
              <a:rPr lang="en-US" altLang="en-US" sz="2800">
                <a:latin typeface="VNI-Times" pitchFamily="2" charset="0"/>
                <a:cs typeface="Times New Roman" panose="02020603050405020304" pitchFamily="18" charset="0"/>
              </a:rPr>
              <a:t>		d</a:t>
            </a:r>
            <a:r>
              <a:rPr lang="en-US" altLang="en-US" sz="2800" baseline="-25000">
                <a:latin typeface="VNI-Times" pitchFamily="2" charset="0"/>
                <a:cs typeface="Times New Roman" panose="02020603050405020304" pitchFamily="18" charset="0"/>
              </a:rPr>
              <a:t>1</a:t>
            </a:r>
            <a:r>
              <a:rPr lang="en-US" altLang="en-US" sz="2800">
                <a:latin typeface="VNI-Times" pitchFamily="2" charset="0"/>
                <a:cs typeface="Times New Roman" panose="02020603050405020304" pitchFamily="18" charset="0"/>
              </a:rPr>
              <a:t>	d</a:t>
            </a:r>
            <a:r>
              <a:rPr lang="en-US" altLang="en-US" sz="2800" baseline="-25000">
                <a:latin typeface="VNI-Times" pitchFamily="2" charset="0"/>
                <a:cs typeface="Times New Roman" panose="02020603050405020304" pitchFamily="18" charset="0"/>
              </a:rPr>
              <a:t>2</a:t>
            </a:r>
            <a:endParaRPr lang="en-US" altLang="en-US" sz="2800">
              <a:latin typeface="VNI-Times" pitchFamily="2" charset="0"/>
              <a:cs typeface="Times New Roman" panose="02020603050405020304" pitchFamily="18" charset="0"/>
            </a:endParaRPr>
          </a:p>
          <a:p>
            <a:pPr algn="just"/>
            <a:r>
              <a:rPr lang="en-US" altLang="en-US" sz="2800">
                <a:latin typeface="VNI-Times" pitchFamily="2" charset="0"/>
                <a:cs typeface="Times New Roman" panose="02020603050405020304" pitchFamily="18" charset="0"/>
              </a:rPr>
              <a:t>S</a:t>
            </a:r>
            <a:r>
              <a:rPr lang="en-US" altLang="en-US" sz="2800" baseline="30000">
                <a:latin typeface="VNI-Times" pitchFamily="2" charset="0"/>
                <a:cs typeface="Times New Roman" panose="02020603050405020304" pitchFamily="18" charset="0"/>
              </a:rPr>
              <a:t>1</a:t>
            </a:r>
            <a:r>
              <a:rPr lang="en-US" altLang="en-US" sz="2800">
                <a:latin typeface="VNI-Times" pitchFamily="2" charset="0"/>
                <a:cs typeface="Times New Roman" panose="02020603050405020304" pitchFamily="18" charset="0"/>
              </a:rPr>
              <a:t>		e</a:t>
            </a:r>
            <a:r>
              <a:rPr lang="en-US" altLang="en-US" sz="2800" baseline="-25000">
                <a:latin typeface="VNI-Times" pitchFamily="2" charset="0"/>
                <a:cs typeface="Times New Roman" panose="02020603050405020304" pitchFamily="18" charset="0"/>
              </a:rPr>
              <a:t>1</a:t>
            </a:r>
            <a:r>
              <a:rPr lang="en-US" altLang="en-US" sz="2800">
                <a:latin typeface="VNI-Times" pitchFamily="2" charset="0"/>
                <a:cs typeface="Times New Roman" panose="02020603050405020304" pitchFamily="18" charset="0"/>
              </a:rPr>
              <a:t>	e</a:t>
            </a:r>
            <a:r>
              <a:rPr lang="en-US" altLang="en-US" sz="2800" baseline="-25000">
                <a:latin typeface="VNI-Times" pitchFamily="2" charset="0"/>
                <a:cs typeface="Times New Roman" panose="02020603050405020304" pitchFamily="18" charset="0"/>
              </a:rPr>
              <a:t>2</a:t>
            </a:r>
            <a:endParaRPr lang="en-US" altLang="en-US" sz="2800">
              <a:latin typeface="VNI-Times" pitchFamily="2" charset="0"/>
              <a:cs typeface="Times New Roman" panose="02020603050405020304" pitchFamily="18" charset="0"/>
            </a:endParaRPr>
          </a:p>
          <a:p>
            <a:pPr algn="just"/>
            <a:r>
              <a:rPr lang="en-US" altLang="en-US" sz="2800">
                <a:latin typeface="VNI-Times" pitchFamily="2" charset="0"/>
                <a:cs typeface="Times New Roman" panose="02020603050405020304" pitchFamily="18" charset="0"/>
              </a:rPr>
              <a:t>S</a:t>
            </a:r>
            <a:r>
              <a:rPr lang="en-US" altLang="en-US" sz="2800" baseline="30000">
                <a:latin typeface="VNI-Times" pitchFamily="2" charset="0"/>
                <a:cs typeface="Times New Roman" panose="02020603050405020304" pitchFamily="18" charset="0"/>
              </a:rPr>
              <a:t>0</a:t>
            </a:r>
            <a:r>
              <a:rPr lang="en-US" altLang="en-US" sz="2800">
                <a:latin typeface="VNI-Times" pitchFamily="2" charset="0"/>
                <a:cs typeface="Times New Roman" panose="02020603050405020304" pitchFamily="18" charset="0"/>
              </a:rPr>
              <a:t>		f</a:t>
            </a:r>
            <a:r>
              <a:rPr lang="en-US" altLang="en-US" sz="2800" baseline="-25000">
                <a:latin typeface="VNI-Times" pitchFamily="2" charset="0"/>
                <a:cs typeface="Times New Roman" panose="02020603050405020304" pitchFamily="18" charset="0"/>
              </a:rPr>
              <a:t>1</a:t>
            </a:r>
            <a:endParaRPr lang="en-US" altLang="en-US" sz="2800">
              <a:latin typeface="VNI-Times" pitchFamily="2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  <p:bldP spid="1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341313"/>
            <a:ext cx="8534400" cy="971550"/>
          </a:xfrm>
        </p:spPr>
        <p:txBody>
          <a:bodyPr/>
          <a:lstStyle/>
          <a:p>
            <a:pPr eaLnBrk="1" hangingPunct="1"/>
            <a:r>
              <a:rPr lang="en-US" altLang="en-US" b="1" smtClean="0">
                <a:solidFill>
                  <a:srgbClr val="C00000"/>
                </a:solidFill>
              </a:rPr>
              <a:t>BÀI TẬP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idx="1"/>
          </p:nvPr>
        </p:nvSpPr>
        <p:spPr>
          <a:xfrm>
            <a:off x="438150" y="1676400"/>
            <a:ext cx="8458200" cy="838200"/>
          </a:xfrm>
        </p:spPr>
        <p:txBody>
          <a:bodyPr/>
          <a:lstStyle/>
          <a:p>
            <a:pPr marL="0" indent="0" algn="just" eaLnBrk="1" hangingPunct="1">
              <a:lnSpc>
                <a:spcPct val="80000"/>
              </a:lnSpc>
              <a:buFont typeface="Wingdings" panose="05000000000000000000" pitchFamily="2" charset="2"/>
              <a:buNone/>
            </a:pPr>
            <a:r>
              <a:rPr lang="en-US" altLang="en-US" sz="2800" smtClean="0"/>
              <a:t>Xét tính ổn định các hệ thống có phương trình đặc trưng sau theo tiêu chuẩn Routh:</a:t>
            </a:r>
          </a:p>
        </p:txBody>
      </p:sp>
      <p:pic>
        <p:nvPicPr>
          <p:cNvPr id="276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4191000"/>
            <a:ext cx="6477000" cy="674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2624138"/>
            <a:ext cx="4495800" cy="881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4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5410200"/>
            <a:ext cx="5791200" cy="901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5" name="Rectangle 7"/>
          <p:cNvSpPr>
            <a:spLocks noChangeArrowheads="1"/>
          </p:cNvSpPr>
          <p:nvPr/>
        </p:nvSpPr>
        <p:spPr bwMode="auto">
          <a:xfrm>
            <a:off x="457200" y="2833688"/>
            <a:ext cx="82296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2800"/>
              <a:t>1.</a:t>
            </a:r>
          </a:p>
        </p:txBody>
      </p:sp>
      <p:sp>
        <p:nvSpPr>
          <p:cNvPr id="27656" name="Rectangle 8"/>
          <p:cNvSpPr>
            <a:spLocks noChangeArrowheads="1"/>
          </p:cNvSpPr>
          <p:nvPr/>
        </p:nvSpPr>
        <p:spPr bwMode="auto">
          <a:xfrm>
            <a:off x="457200" y="4191000"/>
            <a:ext cx="82296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2800"/>
              <a:t>2.</a:t>
            </a:r>
          </a:p>
        </p:txBody>
      </p:sp>
      <p:sp>
        <p:nvSpPr>
          <p:cNvPr id="27657" name="Rectangle 9"/>
          <p:cNvSpPr>
            <a:spLocks noChangeArrowheads="1"/>
          </p:cNvSpPr>
          <p:nvPr/>
        </p:nvSpPr>
        <p:spPr bwMode="auto">
          <a:xfrm>
            <a:off x="381000" y="5638800"/>
            <a:ext cx="82296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2800"/>
              <a:t>3.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7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500"/>
                                        <p:tgtEl>
                                          <p:spTgt spid="276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8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5" dur="500"/>
                                        <p:tgtEl>
                                          <p:spTgt spid="276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7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27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0" grpId="0"/>
      <p:bldP spid="27651" grpId="0" build="p"/>
      <p:bldP spid="27655" grpId="0"/>
      <p:bldP spid="27656" grpId="0"/>
      <p:bldP spid="2765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048000"/>
            <a:ext cx="8229600" cy="914400"/>
          </a:xfrm>
        </p:spPr>
        <p:txBody>
          <a:bodyPr rtlCol="0">
            <a:normAutofit fontScale="77500" lnSpcReduction="20000"/>
          </a:bodyPr>
          <a:lstStyle/>
          <a:p>
            <a:pPr marL="182563" indent="-182563" algn="ctr" eaLnBrk="1" hangingPunct="1">
              <a:lnSpc>
                <a:spcPct val="120000"/>
              </a:lnSpc>
              <a:buFont typeface="Wingdings" panose="05000000000000000000" pitchFamily="2" charset="2"/>
              <a:buNone/>
              <a:defRPr/>
            </a:pPr>
            <a:r>
              <a:rPr lang="en-US" altLang="en-US" sz="4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CÁM ƠN QUÝ THẦY CÔ ĐÃ THEO DÕI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1541</TotalTime>
  <Words>629</Words>
  <Application>Microsoft Office PowerPoint</Application>
  <PresentationFormat>On-screen Show (4:3)</PresentationFormat>
  <Paragraphs>120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31" baseType="lpstr">
      <vt:lpstr>Arial</vt:lpstr>
      <vt:lpstr>Calibri</vt:lpstr>
      <vt:lpstr>Calibri Light</vt:lpstr>
      <vt:lpstr>Cambria Math</vt:lpstr>
      <vt:lpstr>Tahoma</vt:lpstr>
      <vt:lpstr>Times New Roman</vt:lpstr>
      <vt:lpstr>Vani</vt:lpstr>
      <vt:lpstr>VNI-Times</vt:lpstr>
      <vt:lpstr>Wingdings</vt:lpstr>
      <vt:lpstr>Wingdings 2</vt:lpstr>
      <vt:lpstr>Office Theme</vt:lpstr>
      <vt:lpstr>TIÊU CHUẨN ỔN ĐỊNH  ĐẠI SỐ ROUTH</vt:lpstr>
      <vt:lpstr>MỤC TIÊU</vt:lpstr>
      <vt:lpstr>NỘI DUNG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Tổng kết bài:</vt:lpstr>
      <vt:lpstr>Tổng kết bài:</vt:lpstr>
      <vt:lpstr>Tổng kết bài:</vt:lpstr>
      <vt:lpstr>BÀI TẬP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TIÊU CHUẨN ỔN ĐỊNH ĐẠI SỐ: HURWITZ</dc:title>
  <dc:creator>User</dc:creator>
  <cp:lastModifiedBy>w764</cp:lastModifiedBy>
  <cp:revision>288</cp:revision>
  <dcterms:created xsi:type="dcterms:W3CDTF">2009-10-18T15:24:52Z</dcterms:created>
  <dcterms:modified xsi:type="dcterms:W3CDTF">2018-10-23T02:22:50Z</dcterms:modified>
</cp:coreProperties>
</file>